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427" r:id="rId2"/>
    <p:sldId id="3433" r:id="rId3"/>
    <p:sldId id="3431" r:id="rId4"/>
    <p:sldId id="3430" r:id="rId5"/>
    <p:sldId id="3415" r:id="rId6"/>
    <p:sldId id="400" r:id="rId7"/>
    <p:sldId id="427" r:id="rId8"/>
    <p:sldId id="350" r:id="rId9"/>
    <p:sldId id="274" r:id="rId10"/>
    <p:sldId id="397" r:id="rId11"/>
    <p:sldId id="275" r:id="rId12"/>
    <p:sldId id="3408" r:id="rId13"/>
    <p:sldId id="419" r:id="rId14"/>
    <p:sldId id="343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C9C"/>
    <a:srgbClr val="FAC725"/>
    <a:srgbClr val="1370BB"/>
    <a:srgbClr val="548235"/>
    <a:srgbClr val="ED519F"/>
    <a:srgbClr val="623B12"/>
    <a:srgbClr val="D5D0C1"/>
    <a:srgbClr val="98958D"/>
    <a:srgbClr val="BAB7AA"/>
    <a:srgbClr val="A9A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C290F-9E35-4284-8E51-A8763D66AF6B}" v="4" dt="2025-06-03T18:10:13.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5"/>
    <p:restoredTop sz="96405"/>
  </p:normalViewPr>
  <p:slideViewPr>
    <p:cSldViewPr snapToGrid="0" snapToObjects="1">
      <p:cViewPr>
        <p:scale>
          <a:sx n="66" d="100"/>
          <a:sy n="66" d="100"/>
        </p:scale>
        <p:origin x="2574"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F84A1-F2F2-2641-9459-672D0FF0B9CA}"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7DCC7-3163-0E42-B794-BDD97F148312}" type="slidenum">
              <a:rPr lang="en-US" smtClean="0"/>
              <a:t>‹#›</a:t>
            </a:fld>
            <a:endParaRPr lang="en-US"/>
          </a:p>
        </p:txBody>
      </p:sp>
    </p:spTree>
    <p:extLst>
      <p:ext uri="{BB962C8B-B14F-4D97-AF65-F5344CB8AC3E}">
        <p14:creationId xmlns:p14="http://schemas.microsoft.com/office/powerpoint/2010/main" val="382009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30CF7-E620-FE4D-B4E4-CEB42AD6ECC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965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CD0B5-E607-C545-9F94-3B571FA4548C}" type="slidenum">
              <a:rPr lang="en-US" smtClean="0"/>
              <a:t>11</a:t>
            </a:fld>
            <a:endParaRPr lang="en-US"/>
          </a:p>
        </p:txBody>
      </p:sp>
    </p:spTree>
    <p:extLst>
      <p:ext uri="{BB962C8B-B14F-4D97-AF65-F5344CB8AC3E}">
        <p14:creationId xmlns:p14="http://schemas.microsoft.com/office/powerpoint/2010/main" val="290045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4A029-7FA6-9A43-8F6B-104B091C4E30}" type="slidenum">
              <a:rPr lang="en-US" smtClean="0"/>
              <a:t>15</a:t>
            </a:fld>
            <a:endParaRPr lang="en-US"/>
          </a:p>
        </p:txBody>
      </p:sp>
    </p:spTree>
    <p:extLst>
      <p:ext uri="{BB962C8B-B14F-4D97-AF65-F5344CB8AC3E}">
        <p14:creationId xmlns:p14="http://schemas.microsoft.com/office/powerpoint/2010/main" val="328160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C16D-14D9-E841-A75A-A3B7B156F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1FDD7C-A2BE-B84B-955F-AD878B846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48C61-3738-2D4D-B342-465365B9E806}"/>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5" name="Footer Placeholder 4">
            <a:extLst>
              <a:ext uri="{FF2B5EF4-FFF2-40B4-BE49-F238E27FC236}">
                <a16:creationId xmlns:a16="http://schemas.microsoft.com/office/drawing/2014/main" id="{B179B27E-3B66-6749-80A7-ED72B7A00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ABB54-2864-CB4F-A0EA-3F74ABC14810}"/>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216423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3C23-E8A7-9A41-8D2F-D25F446D8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C0F0B1-F7F0-8A43-AF6A-88C53A0ED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96E19-E49C-7E4D-9DF9-E10A6616E73C}"/>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5" name="Footer Placeholder 4">
            <a:extLst>
              <a:ext uri="{FF2B5EF4-FFF2-40B4-BE49-F238E27FC236}">
                <a16:creationId xmlns:a16="http://schemas.microsoft.com/office/drawing/2014/main" id="{71347A02-0477-544D-89F4-11064DA88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2719A-8246-B749-9F4B-87CC15B3178B}"/>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319819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38B15-4BB6-E848-B156-28C153BAE2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54900-70FA-4343-A255-52A50E2FE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86A9A-8FD0-2547-9EDF-A255C3CAAF4A}"/>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5" name="Footer Placeholder 4">
            <a:extLst>
              <a:ext uri="{FF2B5EF4-FFF2-40B4-BE49-F238E27FC236}">
                <a16:creationId xmlns:a16="http://schemas.microsoft.com/office/drawing/2014/main" id="{D7AEF95B-F310-5644-88B4-D672B2918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BA4B9-EF3C-684D-92A8-39BEF6FE3FB1}"/>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54407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315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55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3D4C-CB64-C94F-8A32-7F8D2D8D4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98B09-5AC0-EC41-A2D1-1F9CAF5464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C604A-8062-DF47-A532-1C8DE326D09D}"/>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5" name="Footer Placeholder 4">
            <a:extLst>
              <a:ext uri="{FF2B5EF4-FFF2-40B4-BE49-F238E27FC236}">
                <a16:creationId xmlns:a16="http://schemas.microsoft.com/office/drawing/2014/main" id="{77EF2FB4-5C0F-9841-A04E-4F645C86A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3461A-34DF-8845-A4D8-59D75AB0DE7F}"/>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20709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444D-50DA-2740-95E1-55C243B192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A4E67-9DAB-6F44-8675-7E7C38357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C9AC59-E0B5-0C42-9113-2440793E284B}"/>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5" name="Footer Placeholder 4">
            <a:extLst>
              <a:ext uri="{FF2B5EF4-FFF2-40B4-BE49-F238E27FC236}">
                <a16:creationId xmlns:a16="http://schemas.microsoft.com/office/drawing/2014/main" id="{C0F38984-834F-AE4F-814A-8B11EDC5C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743BD-018F-A247-B3CB-CE0A74AFC273}"/>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339965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22A2-BEBF-684D-9335-B412F9BC4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16334-E7AC-FF49-84E9-3F9D5A964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F3CE0-F6B6-BC40-87E5-C0C40227DC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D42203-FCEA-0443-8DB1-FB2EBCEBE037}"/>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6" name="Footer Placeholder 5">
            <a:extLst>
              <a:ext uri="{FF2B5EF4-FFF2-40B4-BE49-F238E27FC236}">
                <a16:creationId xmlns:a16="http://schemas.microsoft.com/office/drawing/2014/main" id="{CF7D18E6-AE32-4546-8410-2723FCD07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C15A3-5FC2-0D41-A203-3075F1A6C479}"/>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59733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91B9-8F3C-C741-BBF6-4DF9D00F0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E1DEF-593A-C242-96A2-8AABAED5A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7AE9A-2100-AD46-A43E-6D800AE9DB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CEBA0-9E2D-BC48-ADB1-FE86A7A1A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C171A-97EB-3643-9C0D-3110BB689B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89D67-7115-A048-B400-52802A18A16E}"/>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8" name="Footer Placeholder 7">
            <a:extLst>
              <a:ext uri="{FF2B5EF4-FFF2-40B4-BE49-F238E27FC236}">
                <a16:creationId xmlns:a16="http://schemas.microsoft.com/office/drawing/2014/main" id="{CC645050-E877-6744-B175-7B47065C48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CBCFA1-548E-EE47-9350-458B6C49DBC2}"/>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333222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8E6-F3C7-C640-9B6F-69DA49AE6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60D22-C6FD-5348-9B9F-68B3391139A9}"/>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4" name="Footer Placeholder 3">
            <a:extLst>
              <a:ext uri="{FF2B5EF4-FFF2-40B4-BE49-F238E27FC236}">
                <a16:creationId xmlns:a16="http://schemas.microsoft.com/office/drawing/2014/main" id="{F5435E81-A6D8-7A4C-B85F-15B49315C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35EF-A0A2-9C49-B2EA-61E4159B1081}"/>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301386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8D66E-9915-7048-93F8-96908AA049F6}"/>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3" name="Footer Placeholder 2">
            <a:extLst>
              <a:ext uri="{FF2B5EF4-FFF2-40B4-BE49-F238E27FC236}">
                <a16:creationId xmlns:a16="http://schemas.microsoft.com/office/drawing/2014/main" id="{3B4CCD25-1ED8-D44D-9EE3-E04A8BC6C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58F48-D649-AD49-A779-990C379D0AFE}"/>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180108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E4FB-5706-3749-8410-AC24F9B49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3ED7A-2338-134E-9D1A-BCD5E5B03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5C4BD1-DB65-E54C-A099-D4172D3A1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F0C34-A4A7-5E4B-93F6-0DD4131954A9}"/>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6" name="Footer Placeholder 5">
            <a:extLst>
              <a:ext uri="{FF2B5EF4-FFF2-40B4-BE49-F238E27FC236}">
                <a16:creationId xmlns:a16="http://schemas.microsoft.com/office/drawing/2014/main" id="{5BB4C026-A3E3-D844-85A5-1127538C5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2142C-19F3-8347-B05F-17AFB8755885}"/>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44342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728B-8267-6745-B099-062C008D3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3E7CD-57C8-AA48-8421-8F0ACF70A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B1984-90A4-2142-B23C-F7FAA2F37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75266-9ED8-F646-B4A9-1D5FC4C22D41}"/>
              </a:ext>
            </a:extLst>
          </p:cNvPr>
          <p:cNvSpPr>
            <a:spLocks noGrp="1"/>
          </p:cNvSpPr>
          <p:nvPr>
            <p:ph type="dt" sz="half" idx="10"/>
          </p:nvPr>
        </p:nvSpPr>
        <p:spPr/>
        <p:txBody>
          <a:bodyPr/>
          <a:lstStyle/>
          <a:p>
            <a:fld id="{AC7E01EF-8C21-2644-AF6E-304C6B8511AE}" type="datetimeFigureOut">
              <a:rPr lang="en-US" smtClean="0"/>
              <a:t>6/9/2025</a:t>
            </a:fld>
            <a:endParaRPr lang="en-US"/>
          </a:p>
        </p:txBody>
      </p:sp>
      <p:sp>
        <p:nvSpPr>
          <p:cNvPr id="6" name="Footer Placeholder 5">
            <a:extLst>
              <a:ext uri="{FF2B5EF4-FFF2-40B4-BE49-F238E27FC236}">
                <a16:creationId xmlns:a16="http://schemas.microsoft.com/office/drawing/2014/main" id="{7B035573-C38A-0A49-B543-A093E6D4E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015A0-C229-3C4A-A934-43BF152B2140}"/>
              </a:ext>
            </a:extLst>
          </p:cNvPr>
          <p:cNvSpPr>
            <a:spLocks noGrp="1"/>
          </p:cNvSpPr>
          <p:nvPr>
            <p:ph type="sldNum" sz="quarter" idx="12"/>
          </p:nvPr>
        </p:nvSpPr>
        <p:spPr/>
        <p:txBody>
          <a:bodyPr/>
          <a:lstStyle/>
          <a:p>
            <a:fld id="{9BC5CFE2-D05C-3542-99D9-C598AE3ED752}" type="slidenum">
              <a:rPr lang="en-US" smtClean="0"/>
              <a:t>‹#›</a:t>
            </a:fld>
            <a:endParaRPr lang="en-US"/>
          </a:p>
        </p:txBody>
      </p:sp>
    </p:spTree>
    <p:extLst>
      <p:ext uri="{BB962C8B-B14F-4D97-AF65-F5344CB8AC3E}">
        <p14:creationId xmlns:p14="http://schemas.microsoft.com/office/powerpoint/2010/main" val="195628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95A31-0E0B-934B-9E0F-0C46E64D6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BC3EE-1EF7-2449-8AC1-0EEEBDBD9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0BEDA-CC38-414D-A217-2B364F722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E01EF-8C21-2644-AF6E-304C6B8511AE}" type="datetimeFigureOut">
              <a:rPr lang="en-US" smtClean="0"/>
              <a:t>6/9/2025</a:t>
            </a:fld>
            <a:endParaRPr lang="en-US"/>
          </a:p>
        </p:txBody>
      </p:sp>
      <p:sp>
        <p:nvSpPr>
          <p:cNvPr id="5" name="Footer Placeholder 4">
            <a:extLst>
              <a:ext uri="{FF2B5EF4-FFF2-40B4-BE49-F238E27FC236}">
                <a16:creationId xmlns:a16="http://schemas.microsoft.com/office/drawing/2014/main" id="{B793123D-F601-8648-9E6E-87DD3E013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F4E4CC-13C1-DE49-8CD4-42A58256D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CFE2-D05C-3542-99D9-C598AE3ED752}" type="slidenum">
              <a:rPr lang="en-US" smtClean="0"/>
              <a:t>‹#›</a:t>
            </a:fld>
            <a:endParaRPr lang="en-US"/>
          </a:p>
        </p:txBody>
      </p:sp>
      <p:sp>
        <p:nvSpPr>
          <p:cNvPr id="7" name="Rectangle 6">
            <a:extLst>
              <a:ext uri="{FF2B5EF4-FFF2-40B4-BE49-F238E27FC236}">
                <a16:creationId xmlns:a16="http://schemas.microsoft.com/office/drawing/2014/main" id="{EE6B1A04-323D-4B46-B42B-316B7C2EBD61}"/>
              </a:ext>
            </a:extLst>
          </p:cNvPr>
          <p:cNvSpPr/>
          <p:nvPr userDrawn="1"/>
        </p:nvSpPr>
        <p:spPr>
          <a:xfrm>
            <a:off x="0" y="2"/>
            <a:ext cx="12192000" cy="1349829"/>
          </a:xfrm>
          <a:prstGeom prst="rect">
            <a:avLst/>
          </a:prstGeom>
          <a:solidFill>
            <a:srgbClr val="0E5C9C"/>
          </a:solidFill>
          <a:ln>
            <a:noFill/>
          </a:ln>
          <a:effectLst>
            <a:outerShdw blurRad="190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a:extLst>
              <a:ext uri="{FF2B5EF4-FFF2-40B4-BE49-F238E27FC236}">
                <a16:creationId xmlns:a16="http://schemas.microsoft.com/office/drawing/2014/main" id="{91BB6C6D-D9F4-04F3-DFD3-80514FCC31BF}"/>
              </a:ext>
            </a:extLst>
          </p:cNvPr>
          <p:cNvSpPr/>
          <p:nvPr userDrawn="1"/>
        </p:nvSpPr>
        <p:spPr>
          <a:xfrm>
            <a:off x="0" y="1287324"/>
            <a:ext cx="12192000" cy="197444"/>
          </a:xfrm>
          <a:prstGeom prst="rect">
            <a:avLst/>
          </a:prstGeom>
          <a:gradFill flip="none" rotWithShape="1">
            <a:gsLst>
              <a:gs pos="0">
                <a:srgbClr val="FAC725"/>
              </a:gs>
              <a:gs pos="100000">
                <a:srgbClr val="1370BB"/>
              </a:gs>
            </a:gsLst>
            <a:path path="circle">
              <a:fillToRect l="50000" t="50000" r="50000" b="50000"/>
            </a:path>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dirty="0">
              <a:solidFill>
                <a:prstClr val="white"/>
              </a:solidFill>
            </a:endParaRPr>
          </a:p>
        </p:txBody>
      </p:sp>
      <p:pic>
        <p:nvPicPr>
          <p:cNvPr id="9" name="Picture 8">
            <a:extLst>
              <a:ext uri="{FF2B5EF4-FFF2-40B4-BE49-F238E27FC236}">
                <a16:creationId xmlns:a16="http://schemas.microsoft.com/office/drawing/2014/main" id="{F9A0EFB9-6F1F-2559-3555-FC24A539B8A6}"/>
              </a:ext>
            </a:extLst>
          </p:cNvPr>
          <p:cNvPicPr>
            <a:picLocks noChangeAspect="1"/>
          </p:cNvPicPr>
          <p:nvPr userDrawn="1"/>
        </p:nvPicPr>
        <p:blipFill>
          <a:blip r:embed="rId15"/>
          <a:stretch>
            <a:fillRect/>
          </a:stretch>
        </p:blipFill>
        <p:spPr>
          <a:xfrm>
            <a:off x="11125200" y="6176963"/>
            <a:ext cx="457200" cy="457200"/>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54366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hJTVW4EEhf0?start=2&amp;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36C65B-97FE-0F69-DE6D-42AB0932DD5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 y="-144463"/>
            <a:ext cx="12192001" cy="5359011"/>
          </a:xfrm>
          <a:prstGeom prst="rect">
            <a:avLst/>
          </a:prstGeom>
        </p:spPr>
      </p:pic>
      <p:sp>
        <p:nvSpPr>
          <p:cNvPr id="9" name="Rectangle 8"/>
          <p:cNvSpPr/>
          <p:nvPr/>
        </p:nvSpPr>
        <p:spPr>
          <a:xfrm>
            <a:off x="-901808" y="7829179"/>
            <a:ext cx="3644475" cy="117349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p>
        </p:txBody>
      </p:sp>
      <p:sp>
        <p:nvSpPr>
          <p:cNvPr id="8" name="Rectangle 7">
            <a:extLst>
              <a:ext uri="{FF2B5EF4-FFF2-40B4-BE49-F238E27FC236}">
                <a16:creationId xmlns:a16="http://schemas.microsoft.com/office/drawing/2014/main" id="{8B456AFC-5DCF-430A-AF9C-A002AD5AA592}"/>
              </a:ext>
            </a:extLst>
          </p:cNvPr>
          <p:cNvSpPr/>
          <p:nvPr/>
        </p:nvSpPr>
        <p:spPr>
          <a:xfrm>
            <a:off x="5786702" y="5452775"/>
            <a:ext cx="2604015" cy="10627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dirty="0">
              <a:solidFill>
                <a:prstClr val="white"/>
              </a:solidFill>
            </a:endParaRPr>
          </a:p>
        </p:txBody>
      </p:sp>
      <p:sp>
        <p:nvSpPr>
          <p:cNvPr id="11" name="TextBox 10">
            <a:extLst>
              <a:ext uri="{FF2B5EF4-FFF2-40B4-BE49-F238E27FC236}">
                <a16:creationId xmlns:a16="http://schemas.microsoft.com/office/drawing/2014/main" id="{4A29C42F-8244-4E37-A26C-C89D7DE581EB}"/>
              </a:ext>
            </a:extLst>
          </p:cNvPr>
          <p:cNvSpPr txBox="1"/>
          <p:nvPr/>
        </p:nvSpPr>
        <p:spPr>
          <a:xfrm>
            <a:off x="382425" y="2165868"/>
            <a:ext cx="11577550" cy="1354217"/>
          </a:xfrm>
          <a:prstGeom prst="rect">
            <a:avLst/>
          </a:prstGeom>
          <a:noFill/>
        </p:spPr>
        <p:txBody>
          <a:bodyPr wrap="square" rtlCol="0">
            <a:spAutoFit/>
          </a:bodyPr>
          <a:lstStyle/>
          <a:p>
            <a:pPr algn="ctr" defTabSz="914377"/>
            <a:endParaRPr lang="en-US" sz="2000" dirty="0">
              <a:solidFill>
                <a:schemeClr val="bg1"/>
              </a:solidFill>
              <a:latin typeface="Century Gothic"/>
              <a:cs typeface="Century Gothic"/>
            </a:endParaRPr>
          </a:p>
          <a:p>
            <a:pPr algn="ctr"/>
            <a:r>
              <a:rPr lang="en-US" sz="2400" b="0" i="0" dirty="0">
                <a:solidFill>
                  <a:schemeClr val="bg1"/>
                </a:solidFill>
                <a:effectLst/>
                <a:latin typeface="Arial" panose="020B0604020202020204" pitchFamily="34" charset="0"/>
              </a:rPr>
              <a:t>Delivering a Consistent Customer Experience in Ocean City, Maryland</a:t>
            </a:r>
          </a:p>
          <a:p>
            <a:pPr algn="ctr"/>
            <a:r>
              <a:rPr lang="en-US" sz="2400" b="1" i="0" dirty="0">
                <a:solidFill>
                  <a:schemeClr val="bg1"/>
                </a:solidFill>
                <a:effectLst/>
                <a:latin typeface="Arial" panose="020B0604020202020204" pitchFamily="34" charset="0"/>
              </a:rPr>
              <a:t>June 3, 2025</a:t>
            </a:r>
          </a:p>
          <a:p>
            <a:pPr algn="ctr" defTabSz="914377"/>
            <a:endParaRPr lang="en-US" sz="1200" dirty="0">
              <a:solidFill>
                <a:prstClr val="black"/>
              </a:solidFill>
            </a:endParaRPr>
          </a:p>
        </p:txBody>
      </p:sp>
      <p:sp>
        <p:nvSpPr>
          <p:cNvPr id="3" name="AutoShape 2" descr="https://www.canterburyhorticulture.com/images/ch_logo.svg?crc=4138641245"/>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endParaRPr>
          </a:p>
        </p:txBody>
      </p:sp>
      <p:sp>
        <p:nvSpPr>
          <p:cNvPr id="4" name="AutoShape 4" descr="https://www.canterburyhorticulture.com/images/ch_logo.svg?crc=4138641245"/>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endParaRPr>
          </a:p>
        </p:txBody>
      </p:sp>
      <p:sp>
        <p:nvSpPr>
          <p:cNvPr id="6" name="AutoShape 6" descr="Image result for canterbury horticulture"/>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endParaRPr>
          </a:p>
        </p:txBody>
      </p:sp>
      <p:sp>
        <p:nvSpPr>
          <p:cNvPr id="12" name="AutoShape 8" descr="Image result for canterbury horticulture"/>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endParaRPr>
          </a:p>
        </p:txBody>
      </p:sp>
      <p:sp>
        <p:nvSpPr>
          <p:cNvPr id="13" name="AutoShape 10" descr="Image result for canterbury horticulture"/>
          <p:cNvSpPr>
            <a:spLocks noChangeAspect="1" noChangeArrowheads="1"/>
          </p:cNvSpPr>
          <p:nvPr/>
        </p:nvSpPr>
        <p:spPr bwMode="auto">
          <a:xfrm>
            <a:off x="765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endParaRPr>
          </a:p>
        </p:txBody>
      </p:sp>
      <p:sp>
        <p:nvSpPr>
          <p:cNvPr id="21" name="Rectangle 20">
            <a:extLst>
              <a:ext uri="{FF2B5EF4-FFF2-40B4-BE49-F238E27FC236}">
                <a16:creationId xmlns:a16="http://schemas.microsoft.com/office/drawing/2014/main" id="{FAEE59DB-1114-7249-9376-C369CDE80009}"/>
              </a:ext>
            </a:extLst>
          </p:cNvPr>
          <p:cNvSpPr/>
          <p:nvPr/>
        </p:nvSpPr>
        <p:spPr>
          <a:xfrm>
            <a:off x="0" y="4554859"/>
            <a:ext cx="12192000" cy="250026"/>
          </a:xfrm>
          <a:prstGeom prst="rect">
            <a:avLst/>
          </a:prstGeom>
          <a:gradFill flip="none" rotWithShape="1">
            <a:gsLst>
              <a:gs pos="0">
                <a:srgbClr val="FAC725"/>
              </a:gs>
              <a:gs pos="100000">
                <a:srgbClr val="1370BB"/>
              </a:gs>
            </a:gsLst>
            <a:path path="circle">
              <a:fillToRect l="50000" t="50000" r="50000" b="50000"/>
            </a:path>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dirty="0">
              <a:solidFill>
                <a:prstClr val="white"/>
              </a:solidFill>
            </a:endParaRPr>
          </a:p>
        </p:txBody>
      </p:sp>
      <p:pic>
        <p:nvPicPr>
          <p:cNvPr id="5" name="Picture 4">
            <a:extLst>
              <a:ext uri="{FF2B5EF4-FFF2-40B4-BE49-F238E27FC236}">
                <a16:creationId xmlns:a16="http://schemas.microsoft.com/office/drawing/2014/main" id="{86203A02-8398-00C5-7401-21E5DD1C6E06}"/>
              </a:ext>
            </a:extLst>
          </p:cNvPr>
          <p:cNvPicPr>
            <a:picLocks noChangeAspect="1"/>
          </p:cNvPicPr>
          <p:nvPr/>
        </p:nvPicPr>
        <p:blipFill>
          <a:blip r:embed="rId5"/>
          <a:stretch>
            <a:fillRect/>
          </a:stretch>
        </p:blipFill>
        <p:spPr>
          <a:xfrm>
            <a:off x="4981404" y="3934502"/>
            <a:ext cx="2229189" cy="2229189"/>
          </a:xfrm>
          <a:prstGeom prst="ellipse">
            <a:avLst/>
          </a:prstGeom>
          <a:effectLst>
            <a:glow rad="63500">
              <a:schemeClr val="accent1">
                <a:satMod val="175000"/>
                <a:alpha val="40000"/>
              </a:schemeClr>
            </a:glow>
            <a:outerShdw blurRad="50800" dist="38100" dir="5400000" algn="t" rotWithShape="0">
              <a:prstClr val="black">
                <a:alpha val="40000"/>
              </a:prstClr>
            </a:outerShdw>
          </a:effectLst>
        </p:spPr>
      </p:pic>
      <p:sp>
        <p:nvSpPr>
          <p:cNvPr id="7" name="Rectangle 6">
            <a:extLst>
              <a:ext uri="{FF2B5EF4-FFF2-40B4-BE49-F238E27FC236}">
                <a16:creationId xmlns:a16="http://schemas.microsoft.com/office/drawing/2014/main" id="{FFE1D987-A12A-2EFB-71D3-590FAC61725F}"/>
              </a:ext>
            </a:extLst>
          </p:cNvPr>
          <p:cNvSpPr/>
          <p:nvPr/>
        </p:nvSpPr>
        <p:spPr>
          <a:xfrm>
            <a:off x="2613074" y="1242538"/>
            <a:ext cx="6774611" cy="923330"/>
          </a:xfrm>
          <a:prstGeom prst="rect">
            <a:avLst/>
          </a:prstGeom>
          <a:noFill/>
        </p:spPr>
        <p:txBody>
          <a:bodyPr wrap="none" lIns="91440" tIns="45720" rIns="91440" bIns="45720">
            <a:spAutoFit/>
          </a:bodyPr>
          <a:lstStyle/>
          <a:p>
            <a:pPr algn="ctr"/>
            <a:r>
              <a:rPr lang="en-US" sz="5400" b="1" dirty="0">
                <a:ln w="38100">
                  <a:solidFill>
                    <a:schemeClr val="bg1"/>
                  </a:solidFill>
                  <a:prstDash val="solid"/>
                </a:ln>
                <a:solidFill>
                  <a:srgbClr val="0E5C9C"/>
                </a:solidFill>
                <a:effectLst>
                  <a:outerShdw blurRad="38100" dist="22860" dir="5400000" algn="tl" rotWithShape="0">
                    <a:srgbClr val="000000">
                      <a:alpha val="30000"/>
                    </a:srgbClr>
                  </a:outerShdw>
                </a:effectLst>
                <a:latin typeface="Century Gothic"/>
                <a:cs typeface="Century Gothic"/>
              </a:rPr>
              <a:t>“</a:t>
            </a:r>
            <a:r>
              <a:rPr lang="en-US" sz="5400" b="1" spc="300" dirty="0">
                <a:ln w="38100">
                  <a:solidFill>
                    <a:schemeClr val="bg1"/>
                  </a:solidFill>
                  <a:prstDash val="solid"/>
                </a:ln>
                <a:solidFill>
                  <a:srgbClr val="0E5C9C"/>
                </a:solidFill>
                <a:effectLst>
                  <a:outerShdw blurRad="38100" dist="22860" dir="5400000" algn="tl" rotWithShape="0">
                    <a:srgbClr val="000000">
                      <a:alpha val="30000"/>
                    </a:srgbClr>
                  </a:outerShdw>
                </a:effectLst>
                <a:latin typeface="Century Gothic" panose="020B0502020202020204" pitchFamily="34" charset="0"/>
                <a:cs typeface="Futura Condensed ExtraBold" panose="020B0602020204020303" pitchFamily="34" charset="-79"/>
              </a:rPr>
              <a:t>MILES OF SMILES</a:t>
            </a:r>
            <a:r>
              <a:rPr lang="en-US" sz="5400" b="1" dirty="0">
                <a:ln w="38100">
                  <a:solidFill>
                    <a:schemeClr val="bg1"/>
                  </a:solidFill>
                  <a:prstDash val="solid"/>
                </a:ln>
                <a:solidFill>
                  <a:srgbClr val="0E5C9C"/>
                </a:solidFill>
                <a:effectLst>
                  <a:outerShdw blurRad="38100" dist="22860" dir="5400000" algn="tl" rotWithShape="0">
                    <a:srgbClr val="000000">
                      <a:alpha val="30000"/>
                    </a:srgbClr>
                  </a:outerShdw>
                </a:effectLst>
                <a:latin typeface="Century Gothic"/>
                <a:cs typeface="Century Gothic"/>
              </a:rPr>
              <a:t>”</a:t>
            </a:r>
            <a:endParaRPr lang="en-US" sz="5400" b="1" dirty="0">
              <a:ln w="38100">
                <a:solidFill>
                  <a:schemeClr val="bg1"/>
                </a:solidFill>
                <a:prstDash val="solid"/>
              </a:ln>
              <a:solidFill>
                <a:srgbClr val="0E5C9C"/>
              </a:solidFill>
              <a:effectLst>
                <a:outerShdw blurRad="38100" dist="22860" dir="5400000" algn="tl" rotWithShape="0">
                  <a:srgbClr val="000000">
                    <a:alpha val="30000"/>
                  </a:srgbClr>
                </a:outerShdw>
              </a:effectLst>
            </a:endParaRPr>
          </a:p>
        </p:txBody>
      </p:sp>
      <p:pic>
        <p:nvPicPr>
          <p:cNvPr id="10" name="Picture 9" descr="A logo with a sun and waves&#10;&#10;AI-generated content may be incorrect.">
            <a:extLst>
              <a:ext uri="{FF2B5EF4-FFF2-40B4-BE49-F238E27FC236}">
                <a16:creationId xmlns:a16="http://schemas.microsoft.com/office/drawing/2014/main" id="{25E5B647-2E3A-FAE4-60A4-BC392705C6B7}"/>
              </a:ext>
            </a:extLst>
          </p:cNvPr>
          <p:cNvPicPr>
            <a:picLocks noChangeAspect="1"/>
          </p:cNvPicPr>
          <p:nvPr/>
        </p:nvPicPr>
        <p:blipFill>
          <a:blip r:embed="rId6"/>
          <a:stretch>
            <a:fillRect/>
          </a:stretch>
        </p:blipFill>
        <p:spPr>
          <a:xfrm>
            <a:off x="1628072" y="5452775"/>
            <a:ext cx="2229189" cy="983637"/>
          </a:xfrm>
          <a:prstGeom prst="rect">
            <a:avLst/>
          </a:prstGeom>
        </p:spPr>
      </p:pic>
      <p:pic>
        <p:nvPicPr>
          <p:cNvPr id="1026" name="Picture 2">
            <a:extLst>
              <a:ext uri="{FF2B5EF4-FFF2-40B4-BE49-F238E27FC236}">
                <a16:creationId xmlns:a16="http://schemas.microsoft.com/office/drawing/2014/main" id="{8805E247-BDE7-87BA-7844-4D51BDED92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2845" y="5378047"/>
            <a:ext cx="2286340" cy="114317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0976EC9A-1657-EE04-8F24-5E6AEEEAC4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4">
            <a:extLst>
              <a:ext uri="{FF2B5EF4-FFF2-40B4-BE49-F238E27FC236}">
                <a16:creationId xmlns:a16="http://schemas.microsoft.com/office/drawing/2014/main" id="{380A31BB-ABE5-4ADE-544A-CFB7E76B710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6286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279" y="406977"/>
            <a:ext cx="6934200" cy="792653"/>
          </a:xfrm>
          <a:prstGeom prst="rect">
            <a:avLst/>
          </a:prstGeom>
          <a:noFill/>
        </p:spPr>
        <p:txBody>
          <a:bodyPr wrap="square" rtlCol="0">
            <a:spAutoFit/>
          </a:bodyPr>
          <a:lstStyle/>
          <a:p>
            <a:pPr algn="ctr">
              <a:defRPr/>
            </a:pPr>
            <a:r>
              <a:rPr lang="en-US" sz="3200" b="1" dirty="0">
                <a:solidFill>
                  <a:schemeClr val="bg1"/>
                </a:solidFill>
                <a:effectLst>
                  <a:reflection stA="24000" endPos="46000" dist="12700" dir="5400000" sy="-100000" algn="bl" rotWithShape="0"/>
                </a:effectLst>
                <a:latin typeface="Century Gothic"/>
                <a:cs typeface="Century Gothic"/>
              </a:rPr>
              <a:t>Customer Experience Playbook</a:t>
            </a:r>
          </a:p>
          <a:p>
            <a:pPr>
              <a:defRPr/>
            </a:pPr>
            <a:endParaRPr lang="en-US" sz="1351" dirty="0">
              <a:solidFill>
                <a:prstClr val="black"/>
              </a:solidFill>
              <a:latin typeface="Calibri"/>
            </a:endParaRPr>
          </a:p>
        </p:txBody>
      </p:sp>
      <p:pic>
        <p:nvPicPr>
          <p:cNvPr id="5" name="Picture 4">
            <a:extLst>
              <a:ext uri="{FF2B5EF4-FFF2-40B4-BE49-F238E27FC236}">
                <a16:creationId xmlns:a16="http://schemas.microsoft.com/office/drawing/2014/main" id="{C807F8D7-186B-494E-8D52-DD8D18F36738}"/>
              </a:ext>
            </a:extLst>
          </p:cNvPr>
          <p:cNvPicPr>
            <a:picLocks noChangeAspect="1"/>
          </p:cNvPicPr>
          <p:nvPr/>
        </p:nvPicPr>
        <p:blipFill>
          <a:blip r:embed="rId2"/>
          <a:stretch>
            <a:fillRect/>
          </a:stretch>
        </p:blipFill>
        <p:spPr>
          <a:xfrm>
            <a:off x="4032282" y="1772828"/>
            <a:ext cx="4564613" cy="3751257"/>
          </a:xfrm>
          <a:prstGeom prst="rect">
            <a:avLst/>
          </a:prstGeom>
        </p:spPr>
      </p:pic>
      <p:pic>
        <p:nvPicPr>
          <p:cNvPr id="8" name="Picture 7">
            <a:extLst>
              <a:ext uri="{FF2B5EF4-FFF2-40B4-BE49-F238E27FC236}">
                <a16:creationId xmlns:a16="http://schemas.microsoft.com/office/drawing/2014/main" id="{15999646-98DA-4A96-960A-B092C4257E70}"/>
              </a:ext>
            </a:extLst>
          </p:cNvPr>
          <p:cNvPicPr>
            <a:picLocks noChangeAspect="1"/>
          </p:cNvPicPr>
          <p:nvPr/>
        </p:nvPicPr>
        <p:blipFill>
          <a:blip r:embed="rId3"/>
          <a:stretch>
            <a:fillRect/>
          </a:stretch>
        </p:blipFill>
        <p:spPr>
          <a:xfrm>
            <a:off x="3416261" y="5658371"/>
            <a:ext cx="5577197" cy="710471"/>
          </a:xfrm>
          <a:prstGeom prst="rect">
            <a:avLst/>
          </a:prstGeom>
        </p:spPr>
      </p:pic>
    </p:spTree>
    <p:extLst>
      <p:ext uri="{BB962C8B-B14F-4D97-AF65-F5344CB8AC3E}">
        <p14:creationId xmlns:p14="http://schemas.microsoft.com/office/powerpoint/2010/main" val="93194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F5A8FC-D2FB-FBD5-8219-26385E8D9A73}"/>
              </a:ext>
            </a:extLst>
          </p:cNvPr>
          <p:cNvSpPr/>
          <p:nvPr/>
        </p:nvSpPr>
        <p:spPr>
          <a:xfrm>
            <a:off x="0" y="0"/>
            <a:ext cx="12192000" cy="6858000"/>
          </a:xfrm>
          <a:prstGeom prst="rect">
            <a:avLst/>
          </a:prstGeom>
          <a:solidFill>
            <a:srgbClr val="0E5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366EDA9-F8A6-7750-E103-75CD581D7D4A}"/>
              </a:ext>
            </a:extLst>
          </p:cNvPr>
          <p:cNvPicPr>
            <a:picLocks noChangeAspect="1"/>
          </p:cNvPicPr>
          <p:nvPr/>
        </p:nvPicPr>
        <p:blipFill>
          <a:blip r:embed="rId3"/>
          <a:srcRect/>
          <a:stretch/>
        </p:blipFill>
        <p:spPr>
          <a:xfrm>
            <a:off x="5829272" y="351692"/>
            <a:ext cx="4748738" cy="6154615"/>
          </a:xfrm>
          <a:prstGeom prst="rect">
            <a:avLst/>
          </a:prstGeom>
          <a:effectLst>
            <a:outerShdw blurRad="523500" dist="188449" dir="3480000" sx="101000" sy="101000" algn="t" rotWithShape="0">
              <a:prstClr val="black">
                <a:alpha val="40000"/>
              </a:prstClr>
            </a:outerShdw>
          </a:effectLst>
        </p:spPr>
      </p:pic>
      <p:sp>
        <p:nvSpPr>
          <p:cNvPr id="7" name="TextBox 6">
            <a:extLst>
              <a:ext uri="{FF2B5EF4-FFF2-40B4-BE49-F238E27FC236}">
                <a16:creationId xmlns:a16="http://schemas.microsoft.com/office/drawing/2014/main" id="{798F174D-EFB9-FD58-1401-FFCF5797B15C}"/>
              </a:ext>
            </a:extLst>
          </p:cNvPr>
          <p:cNvSpPr txBox="1"/>
          <p:nvPr/>
        </p:nvSpPr>
        <p:spPr>
          <a:xfrm>
            <a:off x="-838200" y="2280879"/>
            <a:ext cx="6934200" cy="1408206"/>
          </a:xfrm>
          <a:prstGeom prst="rect">
            <a:avLst/>
          </a:prstGeom>
          <a:noFill/>
        </p:spPr>
        <p:txBody>
          <a:bodyPr wrap="square" rtlCol="0">
            <a:spAutoFit/>
          </a:bodyPr>
          <a:lstStyle/>
          <a:p>
            <a:pPr algn="ctr"/>
            <a:r>
              <a:rPr lang="en-US" sz="3600" b="1" dirty="0">
                <a:solidFill>
                  <a:schemeClr val="bg1"/>
                </a:solidFill>
                <a:effectLst>
                  <a:reflection stA="24000" endPos="46000" dist="12700" dir="5400000" sy="-100000" algn="bl" rotWithShape="0"/>
                </a:effectLst>
                <a:latin typeface="Century Gothic"/>
                <a:cs typeface="Century Gothic"/>
              </a:rPr>
              <a:t>Our </a:t>
            </a:r>
          </a:p>
          <a:p>
            <a:pPr algn="ctr"/>
            <a:r>
              <a:rPr lang="en-US" sz="3600" b="1" dirty="0">
                <a:solidFill>
                  <a:schemeClr val="bg1"/>
                </a:solidFill>
                <a:effectLst>
                  <a:reflection stA="24000" endPos="46000" dist="12700" dir="5400000" sy="-100000" algn="bl" rotWithShape="0"/>
                </a:effectLst>
                <a:latin typeface="Century Gothic"/>
                <a:cs typeface="Century Gothic"/>
              </a:rPr>
              <a:t>Service Promises</a:t>
            </a:r>
          </a:p>
          <a:p>
            <a:endParaRPr lang="en-US" sz="1351" dirty="0"/>
          </a:p>
        </p:txBody>
      </p:sp>
    </p:spTree>
    <p:extLst>
      <p:ext uri="{BB962C8B-B14F-4D97-AF65-F5344CB8AC3E}">
        <p14:creationId xmlns:p14="http://schemas.microsoft.com/office/powerpoint/2010/main" val="313712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0139"/>
            <a:ext cx="12192000" cy="854208"/>
          </a:xfrm>
          <a:prstGeom prst="rect">
            <a:avLst/>
          </a:prstGeom>
          <a:noFill/>
        </p:spPr>
        <p:txBody>
          <a:bodyPr wrap="square" rtlCol="0">
            <a:spAutoFit/>
          </a:bodyPr>
          <a:lstStyle/>
          <a:p>
            <a:pPr algn="ctr" defTabSz="457178"/>
            <a:r>
              <a:rPr lang="en-US" sz="3600" b="1" dirty="0">
                <a:solidFill>
                  <a:prstClr val="white"/>
                </a:solidFill>
                <a:effectLst>
                  <a:reflection stA="24000" endPos="46000" dist="12700" dir="5400000" sy="-100000" algn="bl" rotWithShape="0"/>
                </a:effectLst>
                <a:latin typeface="Century Gothic"/>
                <a:cs typeface="Century Gothic"/>
              </a:rPr>
              <a:t>Hospitality Language</a:t>
            </a:r>
          </a:p>
          <a:p>
            <a:pPr defTabSz="457178"/>
            <a:endParaRPr lang="en-US" sz="1351" dirty="0">
              <a:solidFill>
                <a:prstClr val="black"/>
              </a:solidFill>
              <a:latin typeface="Calibri"/>
            </a:endParaRPr>
          </a:p>
        </p:txBody>
      </p:sp>
      <p:sp>
        <p:nvSpPr>
          <p:cNvPr id="5" name="TextBox 4"/>
          <p:cNvSpPr txBox="1"/>
          <p:nvPr/>
        </p:nvSpPr>
        <p:spPr>
          <a:xfrm>
            <a:off x="1644256" y="1907097"/>
            <a:ext cx="5315344" cy="4462760"/>
          </a:xfrm>
          <a:prstGeom prst="rect">
            <a:avLst/>
          </a:prstGeom>
          <a:noFill/>
        </p:spPr>
        <p:txBody>
          <a:bodyPr wrap="square" numCol="1" rtlCol="0">
            <a:spAutoFit/>
          </a:bodyPr>
          <a:lstStyle/>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How may I help…</a:t>
            </a:r>
          </a:p>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Let me suggest…</a:t>
            </a:r>
          </a:p>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I’d like to ask you…</a:t>
            </a:r>
          </a:p>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It’s my pleasure…</a:t>
            </a:r>
          </a:p>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We appreciate your business</a:t>
            </a:r>
          </a:p>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Thank you…You’re welcome</a:t>
            </a:r>
          </a:p>
          <a:p>
            <a:pPr defTabSz="457178">
              <a:spcAft>
                <a:spcPts val="1200"/>
              </a:spcAft>
            </a:pPr>
            <a:r>
              <a:rPr lang="en-US" sz="3200" dirty="0">
                <a:solidFill>
                  <a:prstClr val="black"/>
                </a:solidFill>
                <a:latin typeface="Arial Narrow" panose="020B0604020202020204" pitchFamily="34" charset="0"/>
                <a:cs typeface="Arial Narrow" panose="020B0604020202020204" pitchFamily="34" charset="0"/>
              </a:rPr>
              <a:t>I’d be happy to…</a:t>
            </a:r>
          </a:p>
        </p:txBody>
      </p:sp>
      <p:sp>
        <p:nvSpPr>
          <p:cNvPr id="8" name="TextBox 7"/>
          <p:cNvSpPr txBox="1"/>
          <p:nvPr/>
        </p:nvSpPr>
        <p:spPr>
          <a:xfrm>
            <a:off x="7252190" y="2999109"/>
            <a:ext cx="4180625" cy="1908215"/>
          </a:xfrm>
          <a:prstGeom prst="rect">
            <a:avLst/>
          </a:prstGeom>
          <a:noFill/>
        </p:spPr>
        <p:txBody>
          <a:bodyPr wrap="square" numCol="1" rtlCol="0">
            <a:spAutoFit/>
          </a:bodyPr>
          <a:lstStyle/>
          <a:p>
            <a:pPr algn="ctr" defTabSz="457178">
              <a:spcAft>
                <a:spcPts val="1200"/>
              </a:spcAft>
            </a:pPr>
            <a:r>
              <a:rPr lang="en-US" sz="3600" b="1" dirty="0">
                <a:solidFill>
                  <a:prstClr val="black"/>
                </a:solidFill>
                <a:latin typeface="Arial" panose="020B0604020202020204" pitchFamily="34" charset="0"/>
                <a:cs typeface="Arial" panose="020B0604020202020204" pitchFamily="34" charset="0"/>
              </a:rPr>
              <a:t>The Answer Should Always Be </a:t>
            </a:r>
          </a:p>
          <a:p>
            <a:pPr algn="ctr" defTabSz="457178">
              <a:spcAft>
                <a:spcPts val="1200"/>
              </a:spcAft>
            </a:pPr>
            <a:r>
              <a:rPr lang="en-US" sz="3600" b="1" dirty="0">
                <a:solidFill>
                  <a:srgbClr val="FAC725"/>
                </a:solidFill>
                <a:latin typeface="Arial" panose="020B0604020202020204" pitchFamily="34" charset="0"/>
                <a:cs typeface="Arial" panose="020B0604020202020204" pitchFamily="34" charset="0"/>
              </a:rPr>
              <a:t>“YES!”</a:t>
            </a:r>
            <a:endParaRPr lang="en-US" sz="4000" b="1" dirty="0">
              <a:solidFill>
                <a:srgbClr val="FAC72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0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4595" y="392668"/>
            <a:ext cx="6934200" cy="854208"/>
          </a:xfrm>
          <a:prstGeom prst="rect">
            <a:avLst/>
          </a:prstGeom>
          <a:noFill/>
        </p:spPr>
        <p:txBody>
          <a:bodyPr wrap="square" rtlCol="0">
            <a:spAutoFit/>
          </a:bodyPr>
          <a:lstStyle/>
          <a:p>
            <a:pPr algn="ctr"/>
            <a:r>
              <a:rPr lang="en-US" sz="3600" b="1" dirty="0">
                <a:solidFill>
                  <a:prstClr val="white"/>
                </a:solidFill>
                <a:effectLst>
                  <a:reflection stA="24000" endPos="46000" dist="12700" dir="5400000" sy="-100000" algn="bl" rotWithShape="0"/>
                </a:effectLst>
                <a:latin typeface="Century Gothic"/>
                <a:cs typeface="Century Gothic"/>
              </a:rPr>
              <a:t>“Line Of One Culture”</a:t>
            </a:r>
          </a:p>
          <a:p>
            <a:endParaRPr lang="en-US" sz="1351" dirty="0">
              <a:solidFill>
                <a:prstClr val="black"/>
              </a:solidFill>
            </a:endParaRPr>
          </a:p>
        </p:txBody>
      </p:sp>
      <p:sp>
        <p:nvSpPr>
          <p:cNvPr id="6" name="TextBox 5"/>
          <p:cNvSpPr txBox="1"/>
          <p:nvPr/>
        </p:nvSpPr>
        <p:spPr>
          <a:xfrm>
            <a:off x="6883402" y="6096000"/>
            <a:ext cx="184731" cy="300210"/>
          </a:xfrm>
          <a:prstGeom prst="rect">
            <a:avLst/>
          </a:prstGeom>
          <a:noFill/>
        </p:spPr>
        <p:txBody>
          <a:bodyPr wrap="none" rtlCol="0">
            <a:spAutoFit/>
          </a:bodyPr>
          <a:lstStyle/>
          <a:p>
            <a:endParaRPr lang="en-US" sz="1351" dirty="0">
              <a:solidFill>
                <a:prstClr val="black"/>
              </a:solidFill>
            </a:endParaRPr>
          </a:p>
        </p:txBody>
      </p:sp>
      <p:sp>
        <p:nvSpPr>
          <p:cNvPr id="7" name="TextBox 6"/>
          <p:cNvSpPr txBox="1"/>
          <p:nvPr/>
        </p:nvSpPr>
        <p:spPr>
          <a:xfrm>
            <a:off x="2547895" y="2508739"/>
            <a:ext cx="7467600" cy="1830886"/>
          </a:xfrm>
          <a:prstGeom prst="rect">
            <a:avLst/>
          </a:prstGeom>
          <a:noFill/>
        </p:spPr>
        <p:txBody>
          <a:bodyPr wrap="square" rtlCol="0">
            <a:spAutoFit/>
          </a:bodyPr>
          <a:lstStyle/>
          <a:p>
            <a:pPr algn="ctr">
              <a:lnSpc>
                <a:spcPct val="140000"/>
              </a:lnSpc>
            </a:pPr>
            <a:r>
              <a:rPr lang="en-US" sz="2800" dirty="0">
                <a:solidFill>
                  <a:prstClr val="black"/>
                </a:solidFill>
                <a:latin typeface="Century Gothic"/>
                <a:cs typeface="Century Gothic"/>
              </a:rPr>
              <a:t>The ability to create a solid and unified force of people and energy…focused on accomplishing the same mission.</a:t>
            </a:r>
          </a:p>
        </p:txBody>
      </p:sp>
    </p:spTree>
    <p:extLst>
      <p:ext uri="{BB962C8B-B14F-4D97-AF65-F5344CB8AC3E}">
        <p14:creationId xmlns:p14="http://schemas.microsoft.com/office/powerpoint/2010/main" val="21574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4D3A67-DC7C-BC5F-C749-0F935CE4948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12192001" cy="5359011"/>
          </a:xfrm>
          <a:prstGeom prst="rect">
            <a:avLst/>
          </a:prstGeom>
        </p:spPr>
      </p:pic>
      <p:sp>
        <p:nvSpPr>
          <p:cNvPr id="3" name="TextBox 2"/>
          <p:cNvSpPr txBox="1"/>
          <p:nvPr/>
        </p:nvSpPr>
        <p:spPr>
          <a:xfrm>
            <a:off x="2863580" y="1934877"/>
            <a:ext cx="7472405" cy="1754326"/>
          </a:xfrm>
          <a:prstGeom prst="rect">
            <a:avLst/>
          </a:prstGeom>
          <a:noFill/>
        </p:spPr>
        <p:txBody>
          <a:bodyPr wrap="square" rtlCol="0">
            <a:spAutoFit/>
          </a:bodyPr>
          <a:lstStyle/>
          <a:p>
            <a:pPr algn="ctr"/>
            <a:r>
              <a:rPr lang="en-US" sz="5400" b="1" dirty="0">
                <a:solidFill>
                  <a:schemeClr val="bg1"/>
                </a:solidFill>
                <a:latin typeface="Century Gothic"/>
                <a:cs typeface="Century Gothic"/>
              </a:rPr>
              <a:t>Miles of Smiles Will Set </a:t>
            </a:r>
          </a:p>
          <a:p>
            <a:pPr algn="ctr"/>
            <a:r>
              <a:rPr lang="en-US" sz="5400" b="1" dirty="0">
                <a:solidFill>
                  <a:schemeClr val="bg1"/>
                </a:solidFill>
                <a:latin typeface="Century Gothic"/>
                <a:cs typeface="Century Gothic"/>
              </a:rPr>
              <a:t>Ocean City Apart!</a:t>
            </a:r>
            <a:endParaRPr lang="en-US" sz="2000" b="1" dirty="0">
              <a:solidFill>
                <a:schemeClr val="bg1"/>
              </a:solidFill>
            </a:endParaRPr>
          </a:p>
        </p:txBody>
      </p:sp>
      <p:sp>
        <p:nvSpPr>
          <p:cNvPr id="6" name="TextBox 5"/>
          <p:cNvSpPr txBox="1"/>
          <p:nvPr/>
        </p:nvSpPr>
        <p:spPr>
          <a:xfrm>
            <a:off x="6883402" y="6096000"/>
            <a:ext cx="184731" cy="300210"/>
          </a:xfrm>
          <a:prstGeom prst="rect">
            <a:avLst/>
          </a:prstGeom>
          <a:noFill/>
        </p:spPr>
        <p:txBody>
          <a:bodyPr wrap="none" rtlCol="0">
            <a:spAutoFit/>
          </a:bodyPr>
          <a:lstStyle/>
          <a:p>
            <a:endParaRPr lang="en-US" sz="1351" dirty="0">
              <a:solidFill>
                <a:prstClr val="black"/>
              </a:solidFill>
            </a:endParaRPr>
          </a:p>
        </p:txBody>
      </p:sp>
      <p:pic>
        <p:nvPicPr>
          <p:cNvPr id="5" name="Picture 4">
            <a:extLst>
              <a:ext uri="{FF2B5EF4-FFF2-40B4-BE49-F238E27FC236}">
                <a16:creationId xmlns:a16="http://schemas.microsoft.com/office/drawing/2014/main" id="{FBB3DB45-9D7B-E5E6-6ECD-55489EEE1166}"/>
              </a:ext>
            </a:extLst>
          </p:cNvPr>
          <p:cNvPicPr>
            <a:picLocks noChangeAspect="1"/>
          </p:cNvPicPr>
          <p:nvPr/>
        </p:nvPicPr>
        <p:blipFill>
          <a:blip r:embed="rId4"/>
          <a:stretch>
            <a:fillRect/>
          </a:stretch>
        </p:blipFill>
        <p:spPr>
          <a:xfrm>
            <a:off x="5551259" y="4486435"/>
            <a:ext cx="1424508" cy="1424508"/>
          </a:xfrm>
          <a:prstGeom prst="ellipse">
            <a:avLst/>
          </a:prstGeom>
          <a:effectLst>
            <a:glow rad="63500">
              <a:schemeClr val="accent1">
                <a:satMod val="175000"/>
                <a:alpha val="40000"/>
              </a:schemeClr>
            </a:glow>
            <a:outerShdw blurRad="50800" dist="38100" dir="5400000" algn="t" rotWithShape="0">
              <a:prstClr val="black">
                <a:alpha val="40000"/>
              </a:prstClr>
            </a:outerShdw>
          </a:effectLst>
        </p:spPr>
      </p:pic>
      <p:sp>
        <p:nvSpPr>
          <p:cNvPr id="8" name="Rectangle 7">
            <a:extLst>
              <a:ext uri="{FF2B5EF4-FFF2-40B4-BE49-F238E27FC236}">
                <a16:creationId xmlns:a16="http://schemas.microsoft.com/office/drawing/2014/main" id="{C7BEAD52-F260-1D47-1826-932C2D1527D6}"/>
              </a:ext>
            </a:extLst>
          </p:cNvPr>
          <p:cNvSpPr/>
          <p:nvPr/>
        </p:nvSpPr>
        <p:spPr>
          <a:xfrm>
            <a:off x="10646229" y="5910943"/>
            <a:ext cx="1306285" cy="947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3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45FC39-648F-6505-6C19-BB86BDB3ED79}"/>
              </a:ext>
            </a:extLst>
          </p:cNvPr>
          <p:cNvSpPr/>
          <p:nvPr/>
        </p:nvSpPr>
        <p:spPr>
          <a:xfrm>
            <a:off x="-1" y="4927602"/>
            <a:ext cx="12192000" cy="1979482"/>
          </a:xfrm>
          <a:prstGeom prst="rect">
            <a:avLst/>
          </a:prstGeom>
          <a:gradFill flip="none" rotWithShape="1">
            <a:gsLst>
              <a:gs pos="0">
                <a:srgbClr val="FAC725"/>
              </a:gs>
              <a:gs pos="100000">
                <a:srgbClr val="1370BB"/>
              </a:gs>
            </a:gsLst>
            <a:path path="circle">
              <a:fillToRect l="50000" t="50000" r="50000" b="50000"/>
            </a:path>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dirty="0">
              <a:solidFill>
                <a:prstClr val="white"/>
              </a:solidFill>
            </a:endParaRPr>
          </a:p>
        </p:txBody>
      </p:sp>
      <p:sp>
        <p:nvSpPr>
          <p:cNvPr id="14" name="Rectangle 13">
            <a:extLst>
              <a:ext uri="{FF2B5EF4-FFF2-40B4-BE49-F238E27FC236}">
                <a16:creationId xmlns:a16="http://schemas.microsoft.com/office/drawing/2014/main" id="{992415FA-6B05-3520-FC23-5B8F9BDE0B2E}"/>
              </a:ext>
            </a:extLst>
          </p:cNvPr>
          <p:cNvSpPr/>
          <p:nvPr/>
        </p:nvSpPr>
        <p:spPr>
          <a:xfrm>
            <a:off x="-1" y="72887"/>
            <a:ext cx="12192000" cy="4854714"/>
          </a:xfrm>
          <a:prstGeom prst="rect">
            <a:avLst/>
          </a:prstGeom>
          <a:solidFill>
            <a:srgbClr val="0E5C9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23" dirty="0"/>
          </a:p>
        </p:txBody>
      </p:sp>
      <p:pic>
        <p:nvPicPr>
          <p:cNvPr id="8" name="Content Placeholder 4">
            <a:extLst>
              <a:ext uri="{FF2B5EF4-FFF2-40B4-BE49-F238E27FC236}">
                <a16:creationId xmlns:a16="http://schemas.microsoft.com/office/drawing/2014/main" id="{300BC587-0C60-AA55-E523-6FD2A657418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4767632" y="3665703"/>
            <a:ext cx="2827550" cy="723012"/>
          </a:xfr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2F70F15-4853-348A-AA80-E80758FCEF08}"/>
              </a:ext>
            </a:extLst>
          </p:cNvPr>
          <p:cNvSpPr txBox="1"/>
          <p:nvPr/>
        </p:nvSpPr>
        <p:spPr>
          <a:xfrm>
            <a:off x="1179789" y="1930724"/>
            <a:ext cx="3460832" cy="2585323"/>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Strategic Planning</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Executive Coaching</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Workplace Culture</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Keynote Speaker</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Training Videos </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On-Boarding Systems</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Attraction / Retention</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Team Engagement</a:t>
            </a:r>
            <a:endParaRPr lang="en-US" dirty="0"/>
          </a:p>
          <a:p>
            <a:endParaRPr lang="en-US" dirty="0"/>
          </a:p>
        </p:txBody>
      </p:sp>
      <p:sp>
        <p:nvSpPr>
          <p:cNvPr id="10" name="TextBox 9">
            <a:extLst>
              <a:ext uri="{FF2B5EF4-FFF2-40B4-BE49-F238E27FC236}">
                <a16:creationId xmlns:a16="http://schemas.microsoft.com/office/drawing/2014/main" id="{7BDEB3CE-BD2A-0181-D3F6-F558C7AF3D5D}"/>
              </a:ext>
            </a:extLst>
          </p:cNvPr>
          <p:cNvSpPr txBox="1"/>
          <p:nvPr/>
        </p:nvSpPr>
        <p:spPr>
          <a:xfrm>
            <a:off x="8339333" y="1903317"/>
            <a:ext cx="3695497" cy="2585323"/>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Data Analytics</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Intranet Platforms</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Digital Scoreboards</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Benchmarking</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CEO Dashboards</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Workplace Applications</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Website / E-Commerce</a:t>
            </a:r>
            <a:endParaRPr lang="en-US" dirty="0"/>
          </a:p>
          <a:p>
            <a:pPr marL="285750" indent="-285750">
              <a:buFont typeface="Arial" panose="020B0604020202020204" pitchFamily="34" charset="0"/>
              <a:buChar char="•"/>
            </a:pPr>
            <a:r>
              <a:rPr lang="en-US" b="0" i="0" dirty="0">
                <a:solidFill>
                  <a:srgbClr val="FFFFFF"/>
                </a:solidFill>
                <a:effectLst/>
                <a:latin typeface="Arial" panose="020B0604020202020204" pitchFamily="34" charset="0"/>
              </a:rPr>
              <a:t>Business Efficiencies</a:t>
            </a:r>
            <a:endParaRPr lang="en-US" dirty="0"/>
          </a:p>
          <a:p>
            <a:endParaRPr lang="en-US" dirty="0"/>
          </a:p>
        </p:txBody>
      </p:sp>
      <p:pic>
        <p:nvPicPr>
          <p:cNvPr id="11" name="Picture 10">
            <a:extLst>
              <a:ext uri="{FF2B5EF4-FFF2-40B4-BE49-F238E27FC236}">
                <a16:creationId xmlns:a16="http://schemas.microsoft.com/office/drawing/2014/main" id="{8E1DF83F-F445-8E01-EA28-C6B67E042E6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1907107" y="658816"/>
            <a:ext cx="588787" cy="588787"/>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C2AA071D-13AF-599A-A080-E542247D3C0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Lst>
          </a:blip>
          <a:stretch>
            <a:fillRect/>
          </a:stretch>
        </p:blipFill>
        <p:spPr>
          <a:xfrm>
            <a:off x="9331924" y="685470"/>
            <a:ext cx="562133" cy="562133"/>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F64DC41A-3EB9-5C1F-39B2-4B474DF6F495}"/>
              </a:ext>
            </a:extLst>
          </p:cNvPr>
          <p:cNvSpPr txBox="1"/>
          <p:nvPr/>
        </p:nvSpPr>
        <p:spPr>
          <a:xfrm>
            <a:off x="1431607" y="5317178"/>
            <a:ext cx="9499600" cy="1200329"/>
          </a:xfrm>
          <a:prstGeom prst="rect">
            <a:avLst/>
          </a:prstGeom>
          <a:noFill/>
        </p:spPr>
        <p:txBody>
          <a:bodyPr wrap="square" rtlCol="0">
            <a:spAutoFit/>
          </a:bodyPr>
          <a:lstStyle/>
          <a:p>
            <a:pPr algn="ctr"/>
            <a:r>
              <a:rPr lang="en-US" sz="3600" b="1" dirty="0" err="1">
                <a:solidFill>
                  <a:schemeClr val="bg1"/>
                </a:solidFill>
                <a:latin typeface="Arial" panose="020B0604020202020204" pitchFamily="34" charset="0"/>
                <a:cs typeface="Arial" panose="020B0604020202020204" pitchFamily="34" charset="0"/>
              </a:rPr>
              <a:t>john@boomerwrangle.com</a:t>
            </a:r>
            <a:endParaRPr lang="en-US" sz="36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(443) 605 - 7095</a:t>
            </a:r>
          </a:p>
        </p:txBody>
      </p:sp>
      <p:sp>
        <p:nvSpPr>
          <p:cNvPr id="23" name="TextBox 22">
            <a:extLst>
              <a:ext uri="{FF2B5EF4-FFF2-40B4-BE49-F238E27FC236}">
                <a16:creationId xmlns:a16="http://schemas.microsoft.com/office/drawing/2014/main" id="{9E775D01-CFA3-A56A-2488-FB2EB75B8B60}"/>
              </a:ext>
            </a:extLst>
          </p:cNvPr>
          <p:cNvSpPr txBox="1"/>
          <p:nvPr/>
        </p:nvSpPr>
        <p:spPr>
          <a:xfrm>
            <a:off x="789422" y="1265649"/>
            <a:ext cx="2999215"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PEOPLE</a:t>
            </a:r>
          </a:p>
        </p:txBody>
      </p:sp>
      <p:sp>
        <p:nvSpPr>
          <p:cNvPr id="24" name="TextBox 23">
            <a:extLst>
              <a:ext uri="{FF2B5EF4-FFF2-40B4-BE49-F238E27FC236}">
                <a16:creationId xmlns:a16="http://schemas.microsoft.com/office/drawing/2014/main" id="{A87D60B6-6A93-A588-F21E-F45EEBD0F413}"/>
              </a:ext>
            </a:extLst>
          </p:cNvPr>
          <p:cNvSpPr txBox="1"/>
          <p:nvPr/>
        </p:nvSpPr>
        <p:spPr>
          <a:xfrm>
            <a:off x="8059680" y="1336379"/>
            <a:ext cx="2999215"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PROCESS</a:t>
            </a:r>
          </a:p>
        </p:txBody>
      </p:sp>
      <p:pic>
        <p:nvPicPr>
          <p:cNvPr id="30" name="Picture 29">
            <a:extLst>
              <a:ext uri="{FF2B5EF4-FFF2-40B4-BE49-F238E27FC236}">
                <a16:creationId xmlns:a16="http://schemas.microsoft.com/office/drawing/2014/main" id="{B54CBC32-BFD1-BFFC-09FC-47CA3CB8BC47}"/>
              </a:ext>
            </a:extLst>
          </p:cNvPr>
          <p:cNvPicPr>
            <a:picLocks noChangeAspect="1"/>
          </p:cNvPicPr>
          <p:nvPr/>
        </p:nvPicPr>
        <p:blipFill>
          <a:blip r:embed="rId9"/>
          <a:stretch>
            <a:fillRect/>
          </a:stretch>
        </p:blipFill>
        <p:spPr>
          <a:xfrm>
            <a:off x="4685636" y="437457"/>
            <a:ext cx="2991543" cy="2991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1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6124BE-F636-991A-0B3E-F73576A38F00}"/>
              </a:ext>
            </a:extLst>
          </p:cNvPr>
          <p:cNvSpPr txBox="1"/>
          <p:nvPr/>
        </p:nvSpPr>
        <p:spPr>
          <a:xfrm>
            <a:off x="3124200" y="362103"/>
            <a:ext cx="5943600" cy="854208"/>
          </a:xfrm>
          <a:prstGeom prst="rect">
            <a:avLst/>
          </a:prstGeom>
          <a:noFill/>
        </p:spPr>
        <p:txBody>
          <a:bodyPr wrap="square" rtlCol="0">
            <a:spAutoFit/>
          </a:bodyPr>
          <a:lstStyle/>
          <a:p>
            <a:pPr algn="ctr" defTabSz="457178"/>
            <a:r>
              <a:rPr lang="en-US" sz="3600" b="1" dirty="0">
                <a:solidFill>
                  <a:prstClr val="white"/>
                </a:solidFill>
                <a:effectLst>
                  <a:reflection stA="24000" endPos="46000" dist="12700" dir="5400000" sy="-100000" algn="bl" rotWithShape="0"/>
                </a:effectLst>
                <a:latin typeface="Century Gothic"/>
                <a:cs typeface="Century Gothic"/>
              </a:rPr>
              <a:t>Welcome to Ocean City</a:t>
            </a:r>
          </a:p>
          <a:p>
            <a:pPr defTabSz="457178"/>
            <a:endParaRPr lang="en-US" sz="1351" dirty="0">
              <a:solidFill>
                <a:prstClr val="black"/>
              </a:solidFill>
              <a:latin typeface="Calibri"/>
            </a:endParaRPr>
          </a:p>
        </p:txBody>
      </p:sp>
      <p:pic>
        <p:nvPicPr>
          <p:cNvPr id="6" name="Online Media 5" title="Welcome J1 Students and Employees">
            <a:hlinkClick r:id="" action="ppaction://media"/>
            <a:extLst>
              <a:ext uri="{FF2B5EF4-FFF2-40B4-BE49-F238E27FC236}">
                <a16:creationId xmlns:a16="http://schemas.microsoft.com/office/drawing/2014/main" id="{E1A2B4ED-D880-C0C1-BCCC-B0857FFE978A}"/>
              </a:ext>
            </a:extLst>
          </p:cNvPr>
          <p:cNvPicPr>
            <a:picLocks noGrp="1" noRot="1" noChangeAspect="1"/>
          </p:cNvPicPr>
          <p:nvPr>
            <p:ph idx="1"/>
            <a:videoFile r:link="rId1"/>
          </p:nvPr>
        </p:nvPicPr>
        <p:blipFill>
          <a:blip r:embed="rId3"/>
          <a:stretch>
            <a:fillRect/>
          </a:stretch>
        </p:blipFill>
        <p:spPr>
          <a:xfrm>
            <a:off x="2698781" y="1800520"/>
            <a:ext cx="6794437" cy="3839116"/>
          </a:xfrm>
          <a:prstGeom prst="rect">
            <a:avLst/>
          </a:prstGeom>
        </p:spPr>
      </p:pic>
      <p:sp>
        <p:nvSpPr>
          <p:cNvPr id="8" name="TextBox 7">
            <a:extLst>
              <a:ext uri="{FF2B5EF4-FFF2-40B4-BE49-F238E27FC236}">
                <a16:creationId xmlns:a16="http://schemas.microsoft.com/office/drawing/2014/main" id="{BB6EAFA1-3739-D6CD-C075-B120913BF299}"/>
              </a:ext>
            </a:extLst>
          </p:cNvPr>
          <p:cNvSpPr txBox="1"/>
          <p:nvPr/>
        </p:nvSpPr>
        <p:spPr>
          <a:xfrm>
            <a:off x="2872819" y="5849566"/>
            <a:ext cx="6292392" cy="646331"/>
          </a:xfrm>
          <a:prstGeom prst="rect">
            <a:avLst/>
          </a:prstGeom>
          <a:noFill/>
        </p:spPr>
        <p:txBody>
          <a:bodyPr wrap="square">
            <a:spAutoFit/>
          </a:bodyPr>
          <a:lstStyle/>
          <a:p>
            <a:r>
              <a:rPr lang="en-US" dirty="0"/>
              <a:t>Get to know Ocean City, MD, and our neighboring towns with this intro video from Visit Maryland’s Coast Worcester County.</a:t>
            </a:r>
          </a:p>
        </p:txBody>
      </p:sp>
    </p:spTree>
    <p:extLst>
      <p:ext uri="{BB962C8B-B14F-4D97-AF65-F5344CB8AC3E}">
        <p14:creationId xmlns:p14="http://schemas.microsoft.com/office/powerpoint/2010/main" val="11523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362103"/>
            <a:ext cx="5943600" cy="854208"/>
          </a:xfrm>
          <a:prstGeom prst="rect">
            <a:avLst/>
          </a:prstGeom>
          <a:noFill/>
        </p:spPr>
        <p:txBody>
          <a:bodyPr wrap="square" rtlCol="0">
            <a:spAutoFit/>
          </a:bodyPr>
          <a:lstStyle/>
          <a:p>
            <a:pPr algn="ctr" defTabSz="457178"/>
            <a:r>
              <a:rPr lang="en-US" sz="3600" b="1" dirty="0">
                <a:solidFill>
                  <a:prstClr val="white"/>
                </a:solidFill>
                <a:effectLst>
                  <a:reflection stA="24000" endPos="46000" dist="12700" dir="5400000" sy="-100000" algn="bl" rotWithShape="0"/>
                </a:effectLst>
                <a:latin typeface="Century Gothic"/>
                <a:cs typeface="Century Gothic"/>
              </a:rPr>
              <a:t>Attitude</a:t>
            </a:r>
          </a:p>
          <a:p>
            <a:pPr defTabSz="457178"/>
            <a:endParaRPr lang="en-US" sz="1351" dirty="0">
              <a:solidFill>
                <a:prstClr val="black"/>
              </a:solidFill>
              <a:latin typeface="Calibri"/>
            </a:endParaRPr>
          </a:p>
        </p:txBody>
      </p:sp>
      <p:sp>
        <p:nvSpPr>
          <p:cNvPr id="5" name="TextBox 4"/>
          <p:cNvSpPr txBox="1"/>
          <p:nvPr/>
        </p:nvSpPr>
        <p:spPr>
          <a:xfrm>
            <a:off x="730043" y="2365518"/>
            <a:ext cx="10986469" cy="3416320"/>
          </a:xfrm>
          <a:prstGeom prst="rect">
            <a:avLst/>
          </a:prstGeom>
          <a:noFill/>
        </p:spPr>
        <p:txBody>
          <a:bodyPr wrap="square" rtlCol="0">
            <a:spAutoFit/>
          </a:bodyPr>
          <a:lstStyle/>
          <a:p>
            <a:pPr algn="ctr" defTabSz="457178"/>
            <a:r>
              <a:rPr lang="en-US" dirty="0">
                <a:solidFill>
                  <a:schemeClr val="tx1">
                    <a:lumMod val="65000"/>
                    <a:lumOff val="35000"/>
                  </a:schemeClr>
                </a:solidFill>
                <a:latin typeface="Arial" panose="020B0604020202020204" pitchFamily="34" charset="0"/>
                <a:cs typeface="Arial" panose="020B0604020202020204" pitchFamily="34" charset="0"/>
              </a:rPr>
              <a:t>The longer I live, the more I realize the impact of attitude on life. Attitude, to me, is more important than the past, than education, than money, than circumstances, than failures, than successes, than what other people think or say or even do. It is more important than appearance, giftedness or skill. It will make or break a company…a church…a home. The remarkable thing is we have a choice every day regarding the attitude we will embrace for that day. </a:t>
            </a:r>
          </a:p>
          <a:p>
            <a:pPr algn="ctr" defTabSz="457178"/>
            <a:endParaRPr lang="en-US" dirty="0">
              <a:solidFill>
                <a:schemeClr val="tx1">
                  <a:lumMod val="65000"/>
                  <a:lumOff val="35000"/>
                </a:schemeClr>
              </a:solidFill>
              <a:latin typeface="Arial" panose="020B0604020202020204" pitchFamily="34" charset="0"/>
              <a:cs typeface="Arial" panose="020B0604020202020204" pitchFamily="34" charset="0"/>
            </a:endParaRPr>
          </a:p>
          <a:p>
            <a:pPr algn="ctr" defTabSz="457178"/>
            <a:r>
              <a:rPr lang="en-US" dirty="0">
                <a:solidFill>
                  <a:schemeClr val="tx1">
                    <a:lumMod val="65000"/>
                    <a:lumOff val="35000"/>
                  </a:schemeClr>
                </a:solidFill>
                <a:latin typeface="Arial" panose="020B0604020202020204" pitchFamily="34" charset="0"/>
                <a:cs typeface="Arial" panose="020B0604020202020204" pitchFamily="34" charset="0"/>
              </a:rPr>
              <a:t>We cannot change our past… we cannot change the fact that people will act in a certain way. We cannot change the inevitable. The only thing we can do is play on the string we have, and that is our attitude. I am convinced that life is 10 percent what happens to me and 90 percent how I react to it. And so it is with you…we are in charge of our attitudes!</a:t>
            </a:r>
          </a:p>
          <a:p>
            <a:pPr algn="ctr" defTabSz="457178"/>
            <a:endParaRPr lang="en-US" b="1" dirty="0">
              <a:solidFill>
                <a:schemeClr val="tx1">
                  <a:lumMod val="65000"/>
                  <a:lumOff val="35000"/>
                </a:schemeClr>
              </a:solidFill>
              <a:latin typeface="Arial" panose="020B0604020202020204" pitchFamily="34" charset="0"/>
              <a:cs typeface="Arial" panose="020B0604020202020204" pitchFamily="34" charset="0"/>
            </a:endParaRPr>
          </a:p>
          <a:p>
            <a:pPr algn="ctr" defTabSz="457178"/>
            <a:r>
              <a:rPr lang="en-US" b="1" dirty="0">
                <a:solidFill>
                  <a:schemeClr val="tx1">
                    <a:lumMod val="65000"/>
                    <a:lumOff val="35000"/>
                  </a:schemeClr>
                </a:solidFill>
                <a:latin typeface="Arial" panose="020B0604020202020204" pitchFamily="34" charset="0"/>
                <a:cs typeface="Arial" panose="020B0604020202020204" pitchFamily="34" charset="0"/>
              </a:rPr>
              <a:t>-Charles Swindoll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835" y="2175437"/>
            <a:ext cx="4069048" cy="2062103"/>
          </a:xfrm>
          <a:prstGeom prst="rect">
            <a:avLst/>
          </a:prstGeom>
          <a:noFill/>
        </p:spPr>
        <p:txBody>
          <a:bodyPr wrap="square" rtlCol="0">
            <a:spAutoFit/>
          </a:bodyPr>
          <a:lstStyle/>
          <a:p>
            <a:pPr algn="ctr" defTabSz="457178">
              <a:spcAft>
                <a:spcPts val="1200"/>
              </a:spcAft>
            </a:pPr>
            <a:r>
              <a:rPr lang="en-US" sz="2400" dirty="0">
                <a:solidFill>
                  <a:prstClr val="black"/>
                </a:solidFill>
                <a:latin typeface="Century Gothic"/>
                <a:cs typeface="Century Gothic"/>
              </a:rPr>
              <a:t>No way!</a:t>
            </a:r>
          </a:p>
          <a:p>
            <a:pPr algn="ctr" defTabSz="457178">
              <a:spcAft>
                <a:spcPts val="1200"/>
              </a:spcAft>
            </a:pPr>
            <a:r>
              <a:rPr lang="en-US" sz="2400" dirty="0">
                <a:solidFill>
                  <a:prstClr val="black"/>
                </a:solidFill>
                <a:latin typeface="Century Gothic"/>
                <a:cs typeface="Century Gothic"/>
              </a:rPr>
              <a:t>Can’t be done!</a:t>
            </a:r>
          </a:p>
          <a:p>
            <a:pPr algn="ctr" defTabSz="457178">
              <a:spcAft>
                <a:spcPts val="1200"/>
              </a:spcAft>
            </a:pPr>
            <a:r>
              <a:rPr lang="en-US" sz="2400" dirty="0">
                <a:solidFill>
                  <a:prstClr val="black"/>
                </a:solidFill>
                <a:latin typeface="Century Gothic"/>
                <a:cs typeface="Century Gothic"/>
              </a:rPr>
              <a:t>We’ve done this before!</a:t>
            </a:r>
          </a:p>
          <a:p>
            <a:pPr algn="ctr" defTabSz="457178">
              <a:spcAft>
                <a:spcPts val="1200"/>
              </a:spcAft>
            </a:pPr>
            <a:endParaRPr lang="en-US" sz="2600" dirty="0">
              <a:solidFill>
                <a:prstClr val="black"/>
              </a:solidFill>
              <a:latin typeface="Century Gothic"/>
              <a:cs typeface="Century Gothic"/>
            </a:endParaRPr>
          </a:p>
        </p:txBody>
      </p:sp>
      <p:sp>
        <p:nvSpPr>
          <p:cNvPr id="3" name="TextBox 2"/>
          <p:cNvSpPr txBox="1"/>
          <p:nvPr/>
        </p:nvSpPr>
        <p:spPr>
          <a:xfrm>
            <a:off x="2808671" y="328056"/>
            <a:ext cx="6934200" cy="854208"/>
          </a:xfrm>
          <a:prstGeom prst="rect">
            <a:avLst/>
          </a:prstGeom>
          <a:noFill/>
        </p:spPr>
        <p:txBody>
          <a:bodyPr wrap="square" rtlCol="0">
            <a:spAutoFit/>
          </a:bodyPr>
          <a:lstStyle/>
          <a:p>
            <a:pPr algn="ctr" defTabSz="457178"/>
            <a:r>
              <a:rPr lang="en-US" sz="3600" b="1" dirty="0">
                <a:solidFill>
                  <a:prstClr val="white"/>
                </a:solidFill>
                <a:effectLst>
                  <a:reflection stA="24000" endPos="46000" dist="12700" dir="5400000" sy="-100000" algn="bl" rotWithShape="0"/>
                </a:effectLst>
                <a:latin typeface="Century Gothic"/>
                <a:cs typeface="Century Gothic"/>
              </a:rPr>
              <a:t>All Aboard The Blue Train</a:t>
            </a:r>
          </a:p>
          <a:p>
            <a:pPr defTabSz="457178"/>
            <a:endParaRPr lang="en-US" sz="1351" dirty="0">
              <a:solidFill>
                <a:prstClr val="black"/>
              </a:solidFill>
              <a:latin typeface="Calibri"/>
            </a:endParaRPr>
          </a:p>
        </p:txBody>
      </p:sp>
      <p:sp>
        <p:nvSpPr>
          <p:cNvPr id="5" name="TextBox 4"/>
          <p:cNvSpPr txBox="1"/>
          <p:nvPr/>
        </p:nvSpPr>
        <p:spPr>
          <a:xfrm>
            <a:off x="6321515" y="2175437"/>
            <a:ext cx="3992859" cy="2031325"/>
          </a:xfrm>
          <a:prstGeom prst="rect">
            <a:avLst/>
          </a:prstGeom>
          <a:noFill/>
        </p:spPr>
        <p:txBody>
          <a:bodyPr wrap="square" rtlCol="0">
            <a:spAutoFit/>
          </a:bodyPr>
          <a:lstStyle/>
          <a:p>
            <a:pPr algn="ctr" defTabSz="457178">
              <a:spcAft>
                <a:spcPts val="1200"/>
              </a:spcAft>
            </a:pPr>
            <a:r>
              <a:rPr lang="en-US" sz="2400" dirty="0">
                <a:solidFill>
                  <a:prstClr val="black"/>
                </a:solidFill>
                <a:latin typeface="Century Gothic"/>
                <a:cs typeface="Century Gothic"/>
              </a:rPr>
              <a:t>Yes we can!</a:t>
            </a:r>
          </a:p>
          <a:p>
            <a:pPr algn="ctr" defTabSz="457178">
              <a:spcAft>
                <a:spcPts val="1200"/>
              </a:spcAft>
            </a:pPr>
            <a:r>
              <a:rPr lang="en-US" sz="2400" dirty="0">
                <a:solidFill>
                  <a:prstClr val="black"/>
                </a:solidFill>
                <a:latin typeface="Century Gothic"/>
                <a:cs typeface="Century Gothic"/>
              </a:rPr>
              <a:t>Why the heck not?</a:t>
            </a:r>
          </a:p>
          <a:p>
            <a:pPr algn="ctr" defTabSz="457178">
              <a:spcAft>
                <a:spcPts val="1200"/>
              </a:spcAft>
            </a:pPr>
            <a:r>
              <a:rPr lang="en-US" sz="2400" dirty="0">
                <a:solidFill>
                  <a:prstClr val="black"/>
                </a:solidFill>
                <a:latin typeface="Century Gothic"/>
                <a:cs typeface="Century Gothic"/>
              </a:rPr>
              <a:t>Can’t hurt to try</a:t>
            </a:r>
          </a:p>
          <a:p>
            <a:pPr algn="ctr" defTabSz="457178">
              <a:spcAft>
                <a:spcPts val="1200"/>
              </a:spcAft>
            </a:pPr>
            <a:r>
              <a:rPr lang="en-US" sz="2400" dirty="0">
                <a:solidFill>
                  <a:prstClr val="black"/>
                </a:solidFill>
                <a:latin typeface="Century Gothic"/>
                <a:cs typeface="Century Gothic"/>
              </a:rPr>
              <a:t>Endless Possibilities</a:t>
            </a:r>
          </a:p>
        </p:txBody>
      </p:sp>
      <p:sp>
        <p:nvSpPr>
          <p:cNvPr id="6" name="TextBox 5"/>
          <p:cNvSpPr txBox="1"/>
          <p:nvPr/>
        </p:nvSpPr>
        <p:spPr>
          <a:xfrm>
            <a:off x="2797547" y="5299636"/>
            <a:ext cx="2667000" cy="892552"/>
          </a:xfrm>
          <a:prstGeom prst="rect">
            <a:avLst/>
          </a:prstGeom>
          <a:noFill/>
        </p:spPr>
        <p:txBody>
          <a:bodyPr wrap="square" rtlCol="0">
            <a:spAutoFit/>
          </a:bodyPr>
          <a:lstStyle/>
          <a:p>
            <a:pPr algn="ctr" defTabSz="457178"/>
            <a:r>
              <a:rPr lang="en-US" sz="2600" b="1" dirty="0">
                <a:solidFill>
                  <a:srgbClr val="C00000"/>
                </a:solidFill>
                <a:latin typeface="Century Gothic"/>
                <a:cs typeface="Century Gothic"/>
              </a:rPr>
              <a:t>Destination:</a:t>
            </a:r>
          </a:p>
          <a:p>
            <a:pPr algn="ctr" defTabSz="457178"/>
            <a:r>
              <a:rPr lang="en-US" sz="2600" dirty="0">
                <a:solidFill>
                  <a:prstClr val="black"/>
                </a:solidFill>
                <a:latin typeface="Century Gothic"/>
                <a:cs typeface="Century Gothic"/>
              </a:rPr>
              <a:t>Nowhere</a:t>
            </a:r>
          </a:p>
        </p:txBody>
      </p:sp>
      <p:sp>
        <p:nvSpPr>
          <p:cNvPr id="7" name="TextBox 6"/>
          <p:cNvSpPr txBox="1"/>
          <p:nvPr/>
        </p:nvSpPr>
        <p:spPr>
          <a:xfrm>
            <a:off x="6966296" y="5299636"/>
            <a:ext cx="2667000" cy="892552"/>
          </a:xfrm>
          <a:prstGeom prst="rect">
            <a:avLst/>
          </a:prstGeom>
          <a:noFill/>
        </p:spPr>
        <p:txBody>
          <a:bodyPr wrap="square" rtlCol="0">
            <a:spAutoFit/>
          </a:bodyPr>
          <a:lstStyle/>
          <a:p>
            <a:pPr algn="ctr" defTabSz="457178"/>
            <a:r>
              <a:rPr lang="en-US" sz="2600" b="1" dirty="0">
                <a:solidFill>
                  <a:schemeClr val="tx2">
                    <a:lumMod val="60000"/>
                    <a:lumOff val="40000"/>
                  </a:schemeClr>
                </a:solidFill>
                <a:latin typeface="Century Gothic"/>
                <a:cs typeface="Century Gothic"/>
              </a:rPr>
              <a:t>Destination:</a:t>
            </a:r>
          </a:p>
          <a:p>
            <a:pPr algn="ctr" defTabSz="457178"/>
            <a:r>
              <a:rPr lang="en-US" sz="2600" dirty="0">
                <a:solidFill>
                  <a:prstClr val="black"/>
                </a:solidFill>
                <a:latin typeface="Century Gothic"/>
                <a:cs typeface="Century Gothic"/>
              </a:rPr>
              <a:t>Ocean City!</a:t>
            </a:r>
          </a:p>
        </p:txBody>
      </p:sp>
      <p:grpSp>
        <p:nvGrpSpPr>
          <p:cNvPr id="25" name="Group 24"/>
          <p:cNvGrpSpPr/>
          <p:nvPr/>
        </p:nvGrpSpPr>
        <p:grpSpPr>
          <a:xfrm>
            <a:off x="1882223" y="1413435"/>
            <a:ext cx="4251919" cy="3648671"/>
            <a:chOff x="454111" y="1256415"/>
            <a:chExt cx="4251918" cy="3648670"/>
          </a:xfrm>
        </p:grpSpPr>
        <p:sp>
          <p:nvSpPr>
            <p:cNvPr id="12" name="Donut 11"/>
            <p:cNvSpPr/>
            <p:nvPr/>
          </p:nvSpPr>
          <p:spPr>
            <a:xfrm>
              <a:off x="765251" y="1570145"/>
              <a:ext cx="3940778" cy="3334940"/>
            </a:xfrm>
            <a:prstGeom prst="donut">
              <a:avLst>
                <a:gd name="adj" fmla="val 853"/>
              </a:avLst>
            </a:prstGeom>
            <a:solidFill>
              <a:srgbClr val="C00000"/>
            </a:solidFill>
            <a:ln>
              <a:solidFill>
                <a:srgbClr val="C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351" dirty="0">
                <a:solidFill>
                  <a:prstClr val="black"/>
                </a:solidFill>
                <a:latin typeface="Calibri"/>
              </a:endParaRPr>
            </a:p>
          </p:txBody>
        </p:sp>
        <p:sp>
          <p:nvSpPr>
            <p:cNvPr id="16" name="Circular Arrow 15"/>
            <p:cNvSpPr/>
            <p:nvPr/>
          </p:nvSpPr>
          <p:spPr>
            <a:xfrm flipH="1">
              <a:off x="454111" y="1256415"/>
              <a:ext cx="4221459" cy="3572470"/>
            </a:xfrm>
            <a:prstGeom prst="circularArrow">
              <a:avLst>
                <a:gd name="adj1" fmla="val 1331"/>
                <a:gd name="adj2" fmla="val 284344"/>
                <a:gd name="adj3" fmla="val 20727431"/>
                <a:gd name="adj4" fmla="val 18454005"/>
                <a:gd name="adj5" fmla="val 7902"/>
              </a:avLst>
            </a:prstGeom>
            <a:solidFill>
              <a:srgbClr val="C00000"/>
            </a:solidFill>
            <a:ln w="9525" cap="flat" cmpd="sng" algn="ctr">
              <a:solidFill>
                <a:srgbClr val="C00000"/>
              </a:solidFill>
              <a:prstDash val="solid"/>
              <a:round/>
              <a:headEnd type="none" w="med" len="med"/>
              <a:tailEnd type="none" w="med" len="med"/>
            </a:ln>
            <a:effectLst>
              <a:outerShdw blurRad="136525" dist="76200" dir="5400000" sx="110000" sy="11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351" dirty="0">
                <a:solidFill>
                  <a:prstClr val="black"/>
                </a:solidFill>
                <a:latin typeface="Calibri"/>
              </a:endParaRPr>
            </a:p>
          </p:txBody>
        </p:sp>
      </p:grpSp>
      <p:grpSp>
        <p:nvGrpSpPr>
          <p:cNvPr id="29" name="Group 28"/>
          <p:cNvGrpSpPr/>
          <p:nvPr/>
        </p:nvGrpSpPr>
        <p:grpSpPr>
          <a:xfrm>
            <a:off x="6275771" y="1422366"/>
            <a:ext cx="4267200" cy="3639740"/>
            <a:chOff x="4847660" y="1265345"/>
            <a:chExt cx="4267200" cy="3639740"/>
          </a:xfrm>
        </p:grpSpPr>
        <p:sp>
          <p:nvSpPr>
            <p:cNvPr id="17" name="Donut 16"/>
            <p:cNvSpPr/>
            <p:nvPr/>
          </p:nvSpPr>
          <p:spPr>
            <a:xfrm>
              <a:off x="4847660" y="1570145"/>
              <a:ext cx="3940778" cy="3334940"/>
            </a:xfrm>
            <a:prstGeom prst="donut">
              <a:avLst>
                <a:gd name="adj" fmla="val 853"/>
              </a:avLst>
            </a:prstGeom>
            <a:solidFill>
              <a:schemeClr val="tx2">
                <a:lumMod val="60000"/>
                <a:lumOff val="40000"/>
              </a:schemeClr>
            </a:solidFill>
            <a:ln>
              <a:solidFill>
                <a:srgbClr val="00B0F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351" dirty="0">
                <a:solidFill>
                  <a:prstClr val="black"/>
                </a:solidFill>
                <a:latin typeface="Calibri"/>
              </a:endParaRPr>
            </a:p>
          </p:txBody>
        </p:sp>
        <p:sp>
          <p:nvSpPr>
            <p:cNvPr id="15" name="Circular Arrow 14"/>
            <p:cNvSpPr/>
            <p:nvPr/>
          </p:nvSpPr>
          <p:spPr>
            <a:xfrm>
              <a:off x="4893401" y="1265345"/>
              <a:ext cx="4221459" cy="3572470"/>
            </a:xfrm>
            <a:prstGeom prst="circularArrow">
              <a:avLst>
                <a:gd name="adj1" fmla="val 1331"/>
                <a:gd name="adj2" fmla="val 284344"/>
                <a:gd name="adj3" fmla="val 20727431"/>
                <a:gd name="adj4" fmla="val 18095444"/>
                <a:gd name="adj5" fmla="val 7902"/>
              </a:avLst>
            </a:prstGeom>
            <a:solidFill>
              <a:srgbClr val="00B0F0"/>
            </a:solidFill>
            <a:ln w="9525" cap="flat" cmpd="sng" algn="ctr">
              <a:solidFill>
                <a:schemeClr val="tx2">
                  <a:lumMod val="60000"/>
                  <a:lumOff val="40000"/>
                </a:schemeClr>
              </a:solidFill>
              <a:prstDash val="solid"/>
              <a:round/>
              <a:headEnd type="none" w="med" len="med"/>
              <a:tailEnd type="none" w="med" len="med"/>
            </a:ln>
            <a:effectLst>
              <a:outerShdw blurRad="136525" dist="76200" dir="2160000" sx="110000" sy="11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351" dirty="0">
                <a:solidFill>
                  <a:prstClr val="black"/>
                </a:solidFill>
                <a:latin typeface="Calibri"/>
              </a:endParaRPr>
            </a:p>
          </p:txBody>
        </p:sp>
      </p:grpSp>
      <p:sp>
        <p:nvSpPr>
          <p:cNvPr id="24" name="Rectangle 23"/>
          <p:cNvSpPr/>
          <p:nvPr/>
        </p:nvSpPr>
        <p:spPr>
          <a:xfrm>
            <a:off x="2957518" y="3718856"/>
            <a:ext cx="989373" cy="461665"/>
          </a:xfrm>
          <a:prstGeom prst="rect">
            <a:avLst/>
          </a:prstGeom>
        </p:spPr>
        <p:txBody>
          <a:bodyPr wrap="none">
            <a:spAutoFit/>
          </a:bodyPr>
          <a:lstStyle/>
          <a:p>
            <a:pPr defTabSz="457178"/>
            <a:r>
              <a:rPr lang="en-US" sz="2400" dirty="0">
                <a:solidFill>
                  <a:prstClr val="black"/>
                </a:solidFill>
                <a:latin typeface="Century Gothic"/>
                <a:cs typeface="Century Gothic"/>
              </a:rPr>
              <a:t>Blah, </a:t>
            </a:r>
            <a:endParaRPr lang="en-US" sz="2400" dirty="0">
              <a:solidFill>
                <a:prstClr val="black"/>
              </a:solidFill>
              <a:latin typeface="Calibri"/>
            </a:endParaRPr>
          </a:p>
        </p:txBody>
      </p:sp>
      <p:sp>
        <p:nvSpPr>
          <p:cNvPr id="27" name="Rectangle 26"/>
          <p:cNvSpPr/>
          <p:nvPr/>
        </p:nvSpPr>
        <p:spPr>
          <a:xfrm>
            <a:off x="3808418" y="3718856"/>
            <a:ext cx="989373" cy="461665"/>
          </a:xfrm>
          <a:prstGeom prst="rect">
            <a:avLst/>
          </a:prstGeom>
        </p:spPr>
        <p:txBody>
          <a:bodyPr wrap="none">
            <a:spAutoFit/>
          </a:bodyPr>
          <a:lstStyle/>
          <a:p>
            <a:pPr defTabSz="457178"/>
            <a:r>
              <a:rPr lang="en-US" sz="2400" dirty="0">
                <a:solidFill>
                  <a:prstClr val="black"/>
                </a:solidFill>
                <a:latin typeface="Century Gothic"/>
                <a:cs typeface="Century Gothic"/>
              </a:rPr>
              <a:t>Blah, </a:t>
            </a:r>
            <a:endParaRPr lang="en-US" sz="2400" dirty="0">
              <a:solidFill>
                <a:prstClr val="black"/>
              </a:solidFill>
              <a:latin typeface="Calibri"/>
            </a:endParaRPr>
          </a:p>
        </p:txBody>
      </p:sp>
      <p:sp>
        <p:nvSpPr>
          <p:cNvPr id="28" name="Rectangle 27"/>
          <p:cNvSpPr/>
          <p:nvPr/>
        </p:nvSpPr>
        <p:spPr>
          <a:xfrm>
            <a:off x="4621218" y="3718856"/>
            <a:ext cx="904415" cy="461665"/>
          </a:xfrm>
          <a:prstGeom prst="rect">
            <a:avLst/>
          </a:prstGeom>
        </p:spPr>
        <p:txBody>
          <a:bodyPr wrap="none">
            <a:spAutoFit/>
          </a:bodyPr>
          <a:lstStyle/>
          <a:p>
            <a:pPr defTabSz="457178"/>
            <a:r>
              <a:rPr lang="en-US" sz="2400" dirty="0">
                <a:solidFill>
                  <a:prstClr val="black"/>
                </a:solidFill>
                <a:latin typeface="Century Gothic"/>
                <a:cs typeface="Century Gothic"/>
              </a:rPr>
              <a:t>Blah </a:t>
            </a:r>
            <a:endParaRPr lang="en-US" sz="2400" dirty="0">
              <a:solidFill>
                <a:prstClr val="black"/>
              </a:solidFill>
              <a:latin typeface="Calibri"/>
            </a:endParaRPr>
          </a:p>
        </p:txBody>
      </p:sp>
      <p:sp>
        <p:nvSpPr>
          <p:cNvPr id="26" name="Rectangle 25"/>
          <p:cNvSpPr/>
          <p:nvPr/>
        </p:nvSpPr>
        <p:spPr>
          <a:xfrm>
            <a:off x="3795711" y="4239552"/>
            <a:ext cx="662361" cy="553998"/>
          </a:xfrm>
          <a:prstGeom prst="rect">
            <a:avLst/>
          </a:prstGeom>
        </p:spPr>
        <p:txBody>
          <a:bodyPr wrap="none">
            <a:spAutoFit/>
          </a:bodyPr>
          <a:lstStyle/>
          <a:p>
            <a:pPr algn="ctr" defTabSz="457178">
              <a:spcAft>
                <a:spcPts val="1200"/>
              </a:spcAft>
            </a:pPr>
            <a:r>
              <a:rPr lang="en-US" sz="3000" dirty="0">
                <a:solidFill>
                  <a:prstClr val="black"/>
                </a:solidFill>
                <a:latin typeface="Century Gothic"/>
                <a:cs typeface="Century Gothic"/>
              </a:rPr>
              <a:t>(–)</a:t>
            </a:r>
          </a:p>
        </p:txBody>
      </p:sp>
      <p:sp>
        <p:nvSpPr>
          <p:cNvPr id="30" name="Rectangle 29"/>
          <p:cNvSpPr/>
          <p:nvPr/>
        </p:nvSpPr>
        <p:spPr>
          <a:xfrm>
            <a:off x="7974356" y="4239552"/>
            <a:ext cx="702435" cy="553998"/>
          </a:xfrm>
          <a:prstGeom prst="rect">
            <a:avLst/>
          </a:prstGeom>
        </p:spPr>
        <p:txBody>
          <a:bodyPr wrap="none">
            <a:spAutoFit/>
          </a:bodyPr>
          <a:lstStyle/>
          <a:p>
            <a:pPr algn="ctr" defTabSz="457178">
              <a:spcAft>
                <a:spcPts val="1200"/>
              </a:spcAft>
            </a:pPr>
            <a:r>
              <a:rPr lang="en-US" sz="3000" dirty="0">
                <a:solidFill>
                  <a:prstClr val="black"/>
                </a:solidFill>
                <a:latin typeface="Century Gothic"/>
                <a:cs typeface="Century Gothic"/>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P spid="24" grpId="0"/>
      <p:bldP spid="27" grpId="0"/>
      <p:bldP spid="28" grpId="0"/>
      <p:bldP spid="26"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8487" y="299679"/>
            <a:ext cx="6934200" cy="854208"/>
          </a:xfrm>
          <a:prstGeom prst="rect">
            <a:avLst/>
          </a:prstGeom>
          <a:noFill/>
        </p:spPr>
        <p:txBody>
          <a:bodyPr wrap="square" rtlCol="0">
            <a:spAutoFit/>
          </a:bodyPr>
          <a:lstStyle/>
          <a:p>
            <a:pPr algn="ctr" defTabSz="457178"/>
            <a:r>
              <a:rPr lang="en-US" sz="3600" b="1" dirty="0">
                <a:solidFill>
                  <a:prstClr val="white"/>
                </a:solidFill>
                <a:effectLst>
                  <a:reflection stA="24000" endPos="46000" dist="12700" dir="5400000" sy="-100000" algn="bl" rotWithShape="0"/>
                </a:effectLst>
                <a:latin typeface="Century Gothic"/>
                <a:cs typeface="Century Gothic"/>
              </a:rPr>
              <a:t>Three Economies</a:t>
            </a:r>
          </a:p>
          <a:p>
            <a:pPr defTabSz="457178"/>
            <a:endParaRPr lang="en-US" sz="1351" dirty="0">
              <a:solidFill>
                <a:prstClr val="black"/>
              </a:solidFill>
              <a:latin typeface="Calibri"/>
            </a:endParaRPr>
          </a:p>
        </p:txBody>
      </p:sp>
      <p:sp>
        <p:nvSpPr>
          <p:cNvPr id="2" name="TextBox 1">
            <a:extLst>
              <a:ext uri="{FF2B5EF4-FFF2-40B4-BE49-F238E27FC236}">
                <a16:creationId xmlns:a16="http://schemas.microsoft.com/office/drawing/2014/main" id="{130E82A4-2EF0-944F-9050-3808E9F406F6}"/>
              </a:ext>
            </a:extLst>
          </p:cNvPr>
          <p:cNvSpPr txBox="1"/>
          <p:nvPr/>
        </p:nvSpPr>
        <p:spPr>
          <a:xfrm>
            <a:off x="4277896" y="2164040"/>
            <a:ext cx="3476731" cy="2862322"/>
          </a:xfrm>
          <a:prstGeom prst="rect">
            <a:avLst/>
          </a:prstGeom>
          <a:noFill/>
        </p:spPr>
        <p:txBody>
          <a:bodyPr wrap="square" rtlCol="0">
            <a:spAutoFit/>
          </a:bodyPr>
          <a:lstStyle/>
          <a:p>
            <a:pPr algn="ctr" defTabSz="914377"/>
            <a:r>
              <a:rPr lang="en-US" sz="3600" b="1" dirty="0">
                <a:solidFill>
                  <a:prstClr val="black"/>
                </a:solidFill>
                <a:latin typeface="Century Gothic"/>
                <a:cs typeface="Century Gothic"/>
              </a:rPr>
              <a:t>Price</a:t>
            </a:r>
          </a:p>
          <a:p>
            <a:pPr algn="ctr" defTabSz="914377"/>
            <a:endParaRPr lang="en-US" sz="3600" b="1" dirty="0">
              <a:solidFill>
                <a:prstClr val="black"/>
              </a:solidFill>
              <a:latin typeface="Century Gothic"/>
            </a:endParaRPr>
          </a:p>
          <a:p>
            <a:pPr algn="ctr" defTabSz="914377"/>
            <a:r>
              <a:rPr lang="en-US" sz="3600" b="1" dirty="0">
                <a:solidFill>
                  <a:prstClr val="black"/>
                </a:solidFill>
                <a:latin typeface="Century Gothic"/>
              </a:rPr>
              <a:t>Experience</a:t>
            </a:r>
          </a:p>
          <a:p>
            <a:pPr algn="ctr" defTabSz="914377"/>
            <a:endParaRPr lang="en-US" sz="3600" b="1" dirty="0">
              <a:solidFill>
                <a:prstClr val="black"/>
              </a:solidFill>
              <a:latin typeface="Century Gothic"/>
            </a:endParaRPr>
          </a:p>
          <a:p>
            <a:pPr algn="ctr" defTabSz="914377"/>
            <a:r>
              <a:rPr lang="en-US" sz="3600" b="1" dirty="0">
                <a:solidFill>
                  <a:prstClr val="black"/>
                </a:solidFill>
                <a:latin typeface="Century Gothic"/>
              </a:rPr>
              <a:t>Convenience</a:t>
            </a:r>
            <a:endParaRPr lang="en-US" sz="3600" dirty="0">
              <a:solidFill>
                <a:prstClr val="black"/>
              </a:solidFill>
              <a:latin typeface="Calibri"/>
            </a:endParaRPr>
          </a:p>
        </p:txBody>
      </p:sp>
    </p:spTree>
    <p:extLst>
      <p:ext uri="{BB962C8B-B14F-4D97-AF65-F5344CB8AC3E}">
        <p14:creationId xmlns:p14="http://schemas.microsoft.com/office/powerpoint/2010/main" val="267172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8487" y="299679"/>
            <a:ext cx="6934200" cy="854208"/>
          </a:xfrm>
          <a:prstGeom prst="rect">
            <a:avLst/>
          </a:prstGeom>
          <a:noFill/>
        </p:spPr>
        <p:txBody>
          <a:bodyPr wrap="square" rtlCol="0">
            <a:spAutoFit/>
          </a:bodyPr>
          <a:lstStyle/>
          <a:p>
            <a:pPr algn="ctr"/>
            <a:r>
              <a:rPr lang="en-US" sz="3600" b="1" dirty="0">
                <a:solidFill>
                  <a:prstClr val="white"/>
                </a:solidFill>
                <a:effectLst>
                  <a:reflection stA="24000" endPos="46000" dist="12700" dir="5400000" sy="-100000" algn="bl" rotWithShape="0"/>
                </a:effectLst>
                <a:latin typeface="Century Gothic"/>
                <a:cs typeface="Century Gothic"/>
              </a:rPr>
              <a:t>Four Reasons People Buy</a:t>
            </a:r>
          </a:p>
          <a:p>
            <a:endParaRPr lang="en-US" sz="1351" dirty="0">
              <a:solidFill>
                <a:prstClr val="black"/>
              </a:solidFill>
            </a:endParaRPr>
          </a:p>
        </p:txBody>
      </p:sp>
      <p:sp>
        <p:nvSpPr>
          <p:cNvPr id="16" name="TextBox 15"/>
          <p:cNvSpPr txBox="1"/>
          <p:nvPr/>
        </p:nvSpPr>
        <p:spPr>
          <a:xfrm>
            <a:off x="3799045" y="1940528"/>
            <a:ext cx="5479067" cy="5016758"/>
          </a:xfrm>
          <a:prstGeom prst="rect">
            <a:avLst/>
          </a:prstGeom>
          <a:noFill/>
        </p:spPr>
        <p:txBody>
          <a:bodyPr wrap="square" numCol="1" rtlCol="0">
            <a:spAutoFit/>
          </a:bodyPr>
          <a:lstStyle/>
          <a:p>
            <a:pPr marL="514338" indent="-514338">
              <a:spcAft>
                <a:spcPts val="5400"/>
              </a:spcAft>
            </a:pPr>
            <a:r>
              <a:rPr lang="en-US" sz="2800" b="1" dirty="0">
                <a:solidFill>
                  <a:prstClr val="black"/>
                </a:solidFill>
                <a:latin typeface="Century Gothic"/>
                <a:cs typeface="Century Gothic"/>
              </a:rPr>
              <a:t>Brand:			19%	</a:t>
            </a:r>
          </a:p>
          <a:p>
            <a:pPr marL="514338" indent="-514338">
              <a:spcAft>
                <a:spcPts val="5400"/>
              </a:spcAft>
            </a:pPr>
            <a:r>
              <a:rPr lang="en-US" sz="2800" b="1" dirty="0">
                <a:solidFill>
                  <a:prstClr val="black"/>
                </a:solidFill>
                <a:latin typeface="Century Gothic"/>
                <a:cs typeface="Century Gothic"/>
              </a:rPr>
              <a:t>Product:			19%</a:t>
            </a:r>
          </a:p>
          <a:p>
            <a:pPr marL="514338" indent="-514338">
              <a:spcAft>
                <a:spcPts val="5400"/>
              </a:spcAft>
            </a:pPr>
            <a:r>
              <a:rPr lang="en-US" sz="2800" b="1" dirty="0">
                <a:solidFill>
                  <a:prstClr val="black"/>
                </a:solidFill>
                <a:latin typeface="Century Gothic"/>
                <a:cs typeface="Century Gothic"/>
              </a:rPr>
              <a:t>Price:			  9%</a:t>
            </a:r>
          </a:p>
          <a:p>
            <a:pPr marL="514338" indent="-514338">
              <a:spcAft>
                <a:spcPts val="5400"/>
              </a:spcAft>
            </a:pPr>
            <a:r>
              <a:rPr lang="en-US" sz="2800" b="1" dirty="0">
                <a:solidFill>
                  <a:prstClr val="black"/>
                </a:solidFill>
                <a:latin typeface="Century Gothic"/>
                <a:cs typeface="Century Gothic"/>
              </a:rPr>
              <a:t>Experience:	 	53%</a:t>
            </a:r>
          </a:p>
          <a:p>
            <a:pPr marL="514338" indent="-514338">
              <a:spcAft>
                <a:spcPts val="5400"/>
              </a:spcAft>
            </a:pPr>
            <a:endParaRPr lang="en-US" sz="2800" b="1" dirty="0">
              <a:solidFill>
                <a:prstClr val="black"/>
              </a:solidFill>
              <a:latin typeface="Century Gothic"/>
              <a:cs typeface="Century Gothic"/>
            </a:endParaRPr>
          </a:p>
        </p:txBody>
      </p:sp>
    </p:spTree>
    <p:extLst>
      <p:ext uri="{BB962C8B-B14F-4D97-AF65-F5344CB8AC3E}">
        <p14:creationId xmlns:p14="http://schemas.microsoft.com/office/powerpoint/2010/main" val="34120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1288" y="243057"/>
            <a:ext cx="9869424" cy="854208"/>
          </a:xfrm>
          <a:prstGeom prst="rect">
            <a:avLst/>
          </a:prstGeom>
          <a:noFill/>
        </p:spPr>
        <p:txBody>
          <a:bodyPr wrap="square" rtlCol="0">
            <a:spAutoFit/>
          </a:bodyPr>
          <a:lstStyle/>
          <a:p>
            <a:pPr algn="ctr">
              <a:defRPr/>
            </a:pPr>
            <a:r>
              <a:rPr lang="en-US" sz="3600" b="1" dirty="0">
                <a:solidFill>
                  <a:prstClr val="white"/>
                </a:solidFill>
                <a:effectLst>
                  <a:reflection stA="24000" endPos="46000" dist="12700" dir="5400000" sy="-100000" algn="bl" rotWithShape="0"/>
                </a:effectLst>
                <a:latin typeface="Century Gothic"/>
                <a:cs typeface="Century Gothic"/>
              </a:rPr>
              <a:t>Where Have All The Customers Gone?</a:t>
            </a:r>
          </a:p>
          <a:p>
            <a:pPr>
              <a:defRPr/>
            </a:pPr>
            <a:endParaRPr lang="en-US" sz="1351" dirty="0">
              <a:solidFill>
                <a:prstClr val="black"/>
              </a:solidFill>
            </a:endParaRPr>
          </a:p>
        </p:txBody>
      </p:sp>
      <p:sp>
        <p:nvSpPr>
          <p:cNvPr id="16" name="TextBox 15"/>
          <p:cNvSpPr txBox="1"/>
          <p:nvPr/>
        </p:nvSpPr>
        <p:spPr>
          <a:xfrm>
            <a:off x="643998" y="1736684"/>
            <a:ext cx="11162815" cy="4508927"/>
          </a:xfrm>
          <a:prstGeom prst="rect">
            <a:avLst/>
          </a:prstGeom>
          <a:noFill/>
        </p:spPr>
        <p:txBody>
          <a:bodyPr wrap="square" numCol="1" rtlCol="0">
            <a:spAutoFit/>
          </a:bodyPr>
          <a:lstStyle/>
          <a:p>
            <a:pPr marL="514338" indent="-514338">
              <a:spcAft>
                <a:spcPts val="1800"/>
              </a:spcAft>
              <a:defRPr/>
            </a:pPr>
            <a:r>
              <a:rPr lang="en-US" sz="2400" b="1" dirty="0">
                <a:solidFill>
                  <a:prstClr val="black"/>
                </a:solidFill>
                <a:latin typeface="Century Gothic"/>
                <a:cs typeface="Century Gothic"/>
              </a:rPr>
              <a:t>1</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Died</a:t>
            </a:r>
          </a:p>
          <a:p>
            <a:pPr marL="514338" indent="-514338">
              <a:spcAft>
                <a:spcPts val="1800"/>
              </a:spcAft>
              <a:defRPr/>
            </a:pPr>
            <a:r>
              <a:rPr lang="en-US" sz="2400" b="1" dirty="0">
                <a:solidFill>
                  <a:prstClr val="black"/>
                </a:solidFill>
                <a:latin typeface="Century Gothic"/>
                <a:cs typeface="Century Gothic"/>
              </a:rPr>
              <a:t>3</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Moved away</a:t>
            </a:r>
          </a:p>
          <a:p>
            <a:pPr marL="514338" indent="-514338">
              <a:spcAft>
                <a:spcPts val="1800"/>
              </a:spcAft>
              <a:defRPr/>
            </a:pPr>
            <a:r>
              <a:rPr lang="en-US" sz="2400" b="1" dirty="0">
                <a:solidFill>
                  <a:prstClr val="black"/>
                </a:solidFill>
                <a:latin typeface="Century Gothic"/>
                <a:cs typeface="Century Gothic"/>
              </a:rPr>
              <a:t>4</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Naturally float</a:t>
            </a:r>
          </a:p>
          <a:p>
            <a:pPr marL="514338" indent="-514338">
              <a:spcAft>
                <a:spcPts val="1800"/>
              </a:spcAft>
              <a:defRPr/>
            </a:pPr>
            <a:r>
              <a:rPr lang="en-US" sz="2400" b="1" dirty="0">
                <a:solidFill>
                  <a:prstClr val="black"/>
                </a:solidFill>
                <a:latin typeface="Century Gothic"/>
                <a:cs typeface="Century Gothic"/>
              </a:rPr>
              <a:t>5</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Change on a friend’s recommendation</a:t>
            </a:r>
          </a:p>
          <a:p>
            <a:pPr marL="514338" indent="-514338">
              <a:spcAft>
                <a:spcPts val="1800"/>
              </a:spcAft>
              <a:defRPr/>
            </a:pPr>
            <a:r>
              <a:rPr lang="en-US" sz="2400" b="1" dirty="0">
                <a:solidFill>
                  <a:prstClr val="black"/>
                </a:solidFill>
                <a:latin typeface="Century Gothic"/>
                <a:cs typeface="Century Gothic"/>
              </a:rPr>
              <a:t>9</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Can buy it cheaper somewhere else</a:t>
            </a:r>
          </a:p>
          <a:p>
            <a:pPr marL="514338" indent="-514338">
              <a:spcAft>
                <a:spcPts val="1800"/>
              </a:spcAft>
              <a:defRPr/>
            </a:pPr>
            <a:r>
              <a:rPr lang="en-US" sz="2400" b="1" dirty="0">
                <a:solidFill>
                  <a:prstClr val="black"/>
                </a:solidFill>
                <a:latin typeface="Century Gothic"/>
                <a:cs typeface="Century Gothic"/>
              </a:rPr>
              <a:t>10</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Are chronic complainers</a:t>
            </a:r>
          </a:p>
          <a:p>
            <a:pPr marL="514338" indent="-514338">
              <a:spcAft>
                <a:spcPts val="600"/>
              </a:spcAft>
              <a:defRPr/>
            </a:pPr>
            <a:r>
              <a:rPr lang="en-US" sz="2400" b="1" dirty="0">
                <a:solidFill>
                  <a:prstClr val="black"/>
                </a:solidFill>
                <a:latin typeface="Century Gothic"/>
                <a:cs typeface="Century Gothic"/>
              </a:rPr>
              <a:t>68</a:t>
            </a:r>
            <a:r>
              <a:rPr lang="en-US" sz="2400" b="1" baseline="30000" dirty="0">
                <a:solidFill>
                  <a:prstClr val="black"/>
                </a:solidFill>
                <a:latin typeface="Century Gothic"/>
                <a:cs typeface="Century Gothic"/>
              </a:rPr>
              <a:t>%</a:t>
            </a:r>
            <a:r>
              <a:rPr lang="en-US" sz="2400" b="1" dirty="0">
                <a:solidFill>
                  <a:prstClr val="black"/>
                </a:solidFill>
                <a:latin typeface="Century Gothic"/>
                <a:cs typeface="Century Gothic"/>
              </a:rPr>
              <a:t> - 	</a:t>
            </a:r>
            <a:r>
              <a:rPr lang="en-US" sz="2400" dirty="0">
                <a:solidFill>
                  <a:prstClr val="black"/>
                </a:solidFill>
                <a:latin typeface="Century Gothic"/>
                <a:cs typeface="Century Gothic"/>
              </a:rPr>
              <a:t>Go elsewhere because their expectations were not met</a:t>
            </a:r>
          </a:p>
          <a:p>
            <a:pPr marL="514338" indent="-514338">
              <a:spcAft>
                <a:spcPts val="600"/>
              </a:spcAft>
              <a:defRPr/>
            </a:pPr>
            <a:endParaRPr lang="en-US" sz="2400" dirty="0">
              <a:solidFill>
                <a:prstClr val="black"/>
              </a:solidFill>
              <a:latin typeface="Century Gothic"/>
              <a:cs typeface="Century Gothic"/>
            </a:endParaRPr>
          </a:p>
        </p:txBody>
      </p:sp>
      <p:sp>
        <p:nvSpPr>
          <p:cNvPr id="4" name="TextBox 3">
            <a:extLst>
              <a:ext uri="{FF2B5EF4-FFF2-40B4-BE49-F238E27FC236}">
                <a16:creationId xmlns:a16="http://schemas.microsoft.com/office/drawing/2014/main" id="{5180F4A4-DB64-5ACF-C99E-116E0C23107A}"/>
              </a:ext>
            </a:extLst>
          </p:cNvPr>
          <p:cNvSpPr txBox="1"/>
          <p:nvPr/>
        </p:nvSpPr>
        <p:spPr>
          <a:xfrm>
            <a:off x="2804432" y="5783946"/>
            <a:ext cx="6294664" cy="461665"/>
          </a:xfrm>
          <a:prstGeom prst="rect">
            <a:avLst/>
          </a:prstGeom>
          <a:noFill/>
        </p:spPr>
        <p:txBody>
          <a:bodyPr wrap="square">
            <a:spAutoFit/>
          </a:bodyPr>
          <a:lstStyle/>
          <a:p>
            <a:r>
              <a:rPr lang="en-US" sz="2400" dirty="0">
                <a:solidFill>
                  <a:prstClr val="black"/>
                </a:solidFill>
                <a:latin typeface="Century Gothic"/>
              </a:rPr>
              <a:t>(Even because of one person’s attitude!)</a:t>
            </a:r>
            <a:endParaRPr lang="en-US" sz="2400" dirty="0"/>
          </a:p>
        </p:txBody>
      </p:sp>
    </p:spTree>
    <p:extLst>
      <p:ext uri="{BB962C8B-B14F-4D97-AF65-F5344CB8AC3E}">
        <p14:creationId xmlns:p14="http://schemas.microsoft.com/office/powerpoint/2010/main" val="22101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0853" y="1762573"/>
            <a:ext cx="7317865" cy="4100353"/>
          </a:xfrm>
          <a:prstGeom prst="rect">
            <a:avLst/>
          </a:prstGeom>
          <a:noFill/>
        </p:spPr>
        <p:txBody>
          <a:bodyPr wrap="square" rtlCol="0">
            <a:spAutoFit/>
          </a:bodyPr>
          <a:lstStyle/>
          <a:p>
            <a:pPr algn="ctr">
              <a:lnSpc>
                <a:spcPct val="200000"/>
              </a:lnSpc>
              <a:spcAft>
                <a:spcPts val="1200"/>
              </a:spcAft>
            </a:pPr>
            <a:r>
              <a:rPr lang="en-US" sz="3000" dirty="0">
                <a:solidFill>
                  <a:prstClr val="black"/>
                </a:solidFill>
                <a:latin typeface="Century Gothic"/>
                <a:cs typeface="Century Gothic"/>
              </a:rPr>
              <a:t>A Perfect Product</a:t>
            </a:r>
          </a:p>
          <a:p>
            <a:pPr algn="ctr">
              <a:lnSpc>
                <a:spcPct val="200000"/>
              </a:lnSpc>
              <a:spcAft>
                <a:spcPts val="1200"/>
              </a:spcAft>
            </a:pPr>
            <a:r>
              <a:rPr lang="en-US" sz="3000" dirty="0">
                <a:solidFill>
                  <a:prstClr val="black"/>
                </a:solidFill>
                <a:latin typeface="Century Gothic"/>
                <a:cs typeface="Century Gothic"/>
              </a:rPr>
              <a:t>Delivered By A Caring Friendly Person</a:t>
            </a:r>
          </a:p>
          <a:p>
            <a:pPr algn="ctr">
              <a:lnSpc>
                <a:spcPct val="200000"/>
              </a:lnSpc>
              <a:spcAft>
                <a:spcPts val="1200"/>
              </a:spcAft>
            </a:pPr>
            <a:r>
              <a:rPr lang="en-US" sz="3000" dirty="0">
                <a:solidFill>
                  <a:prstClr val="black"/>
                </a:solidFill>
                <a:latin typeface="Century Gothic"/>
                <a:cs typeface="Century Gothic"/>
              </a:rPr>
              <a:t>In A Timely Manner</a:t>
            </a:r>
          </a:p>
          <a:p>
            <a:pPr algn="ctr">
              <a:lnSpc>
                <a:spcPct val="200000"/>
              </a:lnSpc>
              <a:spcAft>
                <a:spcPts val="1200"/>
              </a:spcAft>
            </a:pPr>
            <a:r>
              <a:rPr lang="en-US" sz="3000" dirty="0">
                <a:solidFill>
                  <a:prstClr val="black"/>
                </a:solidFill>
                <a:latin typeface="Century Gothic"/>
                <a:cs typeface="Century Gothic"/>
              </a:rPr>
              <a:t>With World-Class Problem Resolution</a:t>
            </a:r>
          </a:p>
        </p:txBody>
      </p:sp>
      <p:sp>
        <p:nvSpPr>
          <p:cNvPr id="3" name="TextBox 2"/>
          <p:cNvSpPr txBox="1"/>
          <p:nvPr/>
        </p:nvSpPr>
        <p:spPr>
          <a:xfrm>
            <a:off x="3050060" y="340611"/>
            <a:ext cx="6537715" cy="915764"/>
          </a:xfrm>
          <a:prstGeom prst="rect">
            <a:avLst/>
          </a:prstGeom>
          <a:noFill/>
        </p:spPr>
        <p:txBody>
          <a:bodyPr wrap="square" rtlCol="0">
            <a:spAutoFit/>
          </a:bodyPr>
          <a:lstStyle/>
          <a:p>
            <a:pPr algn="ctr"/>
            <a:r>
              <a:rPr lang="en-US" sz="4000" b="1" dirty="0">
                <a:solidFill>
                  <a:schemeClr val="bg1"/>
                </a:solidFill>
                <a:effectLst>
                  <a:reflection stA="24000" endPos="46000" dist="12700" dir="5400000" sy="-100000" algn="bl" rotWithShape="0"/>
                </a:effectLst>
                <a:latin typeface="Century Gothic"/>
                <a:cs typeface="Century Gothic"/>
              </a:rPr>
              <a:t>It’s Easy</a:t>
            </a:r>
          </a:p>
          <a:p>
            <a:endParaRPr lang="en-US" sz="1351" dirty="0">
              <a:solidFill>
                <a:prstClr val="black"/>
              </a:solidFill>
              <a:latin typeface="Calibri"/>
            </a:endParaRPr>
          </a:p>
        </p:txBody>
      </p:sp>
    </p:spTree>
    <p:extLst>
      <p:ext uri="{BB962C8B-B14F-4D97-AF65-F5344CB8AC3E}">
        <p14:creationId xmlns:p14="http://schemas.microsoft.com/office/powerpoint/2010/main" val="24536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8487" y="299679"/>
            <a:ext cx="6934200" cy="854208"/>
          </a:xfrm>
          <a:prstGeom prst="rect">
            <a:avLst/>
          </a:prstGeom>
          <a:noFill/>
        </p:spPr>
        <p:txBody>
          <a:bodyPr wrap="square" rtlCol="0">
            <a:spAutoFit/>
          </a:bodyPr>
          <a:lstStyle/>
          <a:p>
            <a:pPr algn="ctr"/>
            <a:r>
              <a:rPr lang="en-US" sz="3600" b="1" dirty="0">
                <a:solidFill>
                  <a:schemeClr val="bg1"/>
                </a:solidFill>
                <a:effectLst>
                  <a:reflection stA="24000" endPos="46000" dist="12700" dir="5400000" sy="-100000" algn="bl" rotWithShape="0"/>
                </a:effectLst>
                <a:latin typeface="Century Gothic"/>
                <a:cs typeface="Century Gothic"/>
              </a:rPr>
              <a:t>Four Human Needs</a:t>
            </a:r>
          </a:p>
          <a:p>
            <a:endParaRPr lang="en-US" sz="1351" dirty="0"/>
          </a:p>
        </p:txBody>
      </p:sp>
      <p:sp>
        <p:nvSpPr>
          <p:cNvPr id="16" name="TextBox 15"/>
          <p:cNvSpPr txBox="1"/>
          <p:nvPr/>
        </p:nvSpPr>
        <p:spPr>
          <a:xfrm>
            <a:off x="4980234" y="2147792"/>
            <a:ext cx="3889375" cy="3893374"/>
          </a:xfrm>
          <a:prstGeom prst="rect">
            <a:avLst/>
          </a:prstGeom>
          <a:noFill/>
        </p:spPr>
        <p:txBody>
          <a:bodyPr wrap="square" numCol="1" rtlCol="0">
            <a:spAutoFit/>
          </a:bodyPr>
          <a:lstStyle/>
          <a:p>
            <a:pPr marL="514338" indent="-514338">
              <a:spcAft>
                <a:spcPts val="5400"/>
              </a:spcAft>
            </a:pPr>
            <a:r>
              <a:rPr lang="en-US" sz="2800" dirty="0">
                <a:latin typeface="Century Gothic"/>
                <a:cs typeface="Century Gothic"/>
              </a:rPr>
              <a:t>1. Welcome</a:t>
            </a:r>
          </a:p>
          <a:p>
            <a:pPr marL="514338" indent="-514338">
              <a:spcAft>
                <a:spcPts val="5400"/>
              </a:spcAft>
            </a:pPr>
            <a:r>
              <a:rPr lang="en-US" sz="2800" dirty="0">
                <a:latin typeface="Century Gothic"/>
                <a:cs typeface="Century Gothic"/>
              </a:rPr>
              <a:t>2. Understood</a:t>
            </a:r>
          </a:p>
          <a:p>
            <a:pPr marL="514338" indent="-514338">
              <a:spcAft>
                <a:spcPts val="5400"/>
              </a:spcAft>
            </a:pPr>
            <a:r>
              <a:rPr lang="en-US" sz="2800" dirty="0">
                <a:latin typeface="Century Gothic"/>
                <a:cs typeface="Century Gothic"/>
              </a:rPr>
              <a:t>3. Comfortable</a:t>
            </a:r>
          </a:p>
          <a:p>
            <a:pPr marL="514338" indent="-514338">
              <a:spcAft>
                <a:spcPts val="5400"/>
              </a:spcAft>
            </a:pPr>
            <a:r>
              <a:rPr lang="en-US" sz="2800" dirty="0">
                <a:latin typeface="Century Gothic"/>
                <a:cs typeface="Century Gothic"/>
              </a:rPr>
              <a:t>4.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555</Words>
  <Application>Microsoft Office PowerPoint</Application>
  <PresentationFormat>Widescreen</PresentationFormat>
  <Paragraphs>99</Paragraphs>
  <Slides>15</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Souny West</dc:creator>
  <cp:lastModifiedBy>Susan Jones</cp:lastModifiedBy>
  <cp:revision>43</cp:revision>
  <cp:lastPrinted>2022-01-25T15:51:27Z</cp:lastPrinted>
  <dcterms:created xsi:type="dcterms:W3CDTF">2021-09-10T16:11:10Z</dcterms:created>
  <dcterms:modified xsi:type="dcterms:W3CDTF">2025-06-09T14:28:57Z</dcterms:modified>
</cp:coreProperties>
</file>